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 b="def" i="def"/>
      <a:tcStyle>
        <a:tcBdr/>
        <a:fill>
          <a:solidFill>
            <a:srgbClr val="EFF4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59083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Verdana"/>
      </a:defRPr>
    </a:lvl1pPr>
    <a:lvl2pPr indent="228600" defTabSz="457200" latinLnBrk="0">
      <a:defRPr sz="1200">
        <a:latin typeface="+mn-lt"/>
        <a:ea typeface="+mn-ea"/>
        <a:cs typeface="+mn-cs"/>
        <a:sym typeface="Verdana"/>
      </a:defRPr>
    </a:lvl2pPr>
    <a:lvl3pPr indent="457200" defTabSz="457200" latinLnBrk="0">
      <a:defRPr sz="1200">
        <a:latin typeface="+mn-lt"/>
        <a:ea typeface="+mn-ea"/>
        <a:cs typeface="+mn-cs"/>
        <a:sym typeface="Verdana"/>
      </a:defRPr>
    </a:lvl3pPr>
    <a:lvl4pPr indent="685800" defTabSz="457200" latinLnBrk="0">
      <a:defRPr sz="1200">
        <a:latin typeface="+mn-lt"/>
        <a:ea typeface="+mn-ea"/>
        <a:cs typeface="+mn-cs"/>
        <a:sym typeface="Verdana"/>
      </a:defRPr>
    </a:lvl4pPr>
    <a:lvl5pPr indent="914400" defTabSz="457200" latinLnBrk="0">
      <a:defRPr sz="1200">
        <a:latin typeface="+mn-lt"/>
        <a:ea typeface="+mn-ea"/>
        <a:cs typeface="+mn-cs"/>
        <a:sym typeface="Verdana"/>
      </a:defRPr>
    </a:lvl5pPr>
    <a:lvl6pPr indent="1143000" defTabSz="457200" latinLnBrk="0">
      <a:defRPr sz="1200">
        <a:latin typeface="+mn-lt"/>
        <a:ea typeface="+mn-ea"/>
        <a:cs typeface="+mn-cs"/>
        <a:sym typeface="Verdana"/>
      </a:defRPr>
    </a:lvl6pPr>
    <a:lvl7pPr indent="1371600" defTabSz="457200" latinLnBrk="0">
      <a:defRPr sz="1200">
        <a:latin typeface="+mn-lt"/>
        <a:ea typeface="+mn-ea"/>
        <a:cs typeface="+mn-cs"/>
        <a:sym typeface="Verdana"/>
      </a:defRPr>
    </a:lvl7pPr>
    <a:lvl8pPr indent="1600200" defTabSz="457200" latinLnBrk="0">
      <a:defRPr sz="1200">
        <a:latin typeface="+mn-lt"/>
        <a:ea typeface="+mn-ea"/>
        <a:cs typeface="+mn-cs"/>
        <a:sym typeface="Verdana"/>
      </a:defRPr>
    </a:lvl8pPr>
    <a:lvl9pPr indent="1828800" defTabSz="457200" latinLnBrk="0">
      <a:defRPr sz="1200">
        <a:latin typeface="+mn-lt"/>
        <a:ea typeface="+mn-ea"/>
        <a:cs typeface="+mn-cs"/>
        <a:sym typeface="Verdana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Sources:  Mark Jewell, IBM, various reference cases from EnOcean Alliance members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7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chemeClr val="accent2"/>
                </a:solidFill>
              </a:defRPr>
            </a:lvl1pPr>
            <a:lvl2pPr marL="145472" indent="-145472">
              <a:defRPr sz="900">
                <a:solidFill>
                  <a:schemeClr val="accent2"/>
                </a:solidFill>
              </a:defRPr>
            </a:lvl2pPr>
            <a:lvl3pPr marL="328468" indent="-150668">
              <a:defRPr sz="900">
                <a:solidFill>
                  <a:schemeClr val="accent2"/>
                </a:solidFill>
              </a:defRPr>
            </a:lvl3pPr>
            <a:lvl4pPr marL="506124" indent="-144174">
              <a:defRPr sz="900">
                <a:solidFill>
                  <a:schemeClr val="accent2"/>
                </a:solidFill>
              </a:defRPr>
            </a:lvl4pPr>
            <a:lvl5pPr marL="683635" indent="-145472">
              <a:defRPr sz="900">
                <a:solidFill>
                  <a:schemeClr val="accent2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30" name="Bild 13" descr="Bild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9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rgbClr val="FFFFFF"/>
                </a:solidFill>
              </a:defRPr>
            </a:lvl1pPr>
            <a:lvl2pPr marL="145472" indent="-145472">
              <a:defRPr sz="900">
                <a:solidFill>
                  <a:srgbClr val="FFFFFF"/>
                </a:solidFill>
              </a:defRPr>
            </a:lvl2pPr>
            <a:lvl3pPr marL="328468" indent="-150668">
              <a:defRPr sz="900">
                <a:solidFill>
                  <a:srgbClr val="FFFFFF"/>
                </a:solidFill>
              </a:defRPr>
            </a:lvl3pPr>
            <a:lvl4pPr marL="506124" indent="-144174">
              <a:defRPr sz="900">
                <a:solidFill>
                  <a:srgbClr val="FFFFFF"/>
                </a:solidFill>
              </a:defRPr>
            </a:lvl4pPr>
            <a:lvl5pPr marL="683635" indent="-145472">
              <a:defRPr sz="900">
                <a:solidFill>
                  <a:srgbClr val="FFFFFF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0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42" name="Bild 14" descr="Bild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4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nnchar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/>
          <p:nvPr>
            <p:ph type="body" idx="1"/>
          </p:nvPr>
        </p:nvSpPr>
        <p:spPr>
          <a:xfrm>
            <a:off x="430212" y="1808163"/>
            <a:ext cx="8283576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152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0" descr="Bild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hteck 13"/>
          <p:cNvSpPr/>
          <p:nvPr/>
        </p:nvSpPr>
        <p:spPr>
          <a:xfrm>
            <a:off x="5159626" y="0"/>
            <a:ext cx="3571395" cy="1989140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" name="Bild 17" descr="Bild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3049" y="392543"/>
            <a:ext cx="2361133" cy="10949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hteck 18"/>
          <p:cNvSpPr/>
          <p:nvPr/>
        </p:nvSpPr>
        <p:spPr>
          <a:xfrm>
            <a:off x="5159626" y="2170113"/>
            <a:ext cx="3554162" cy="41402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" name="Title Text"/>
          <p:cNvSpPr txBox="1"/>
          <p:nvPr>
            <p:ph type="title"/>
          </p:nvPr>
        </p:nvSpPr>
        <p:spPr>
          <a:xfrm>
            <a:off x="5813049" y="2409151"/>
            <a:ext cx="2468890" cy="106011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xfrm>
            <a:off x="5813049" y="3609109"/>
            <a:ext cx="2468890" cy="249458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hteck 18"/>
          <p:cNvSpPr/>
          <p:nvPr/>
        </p:nvSpPr>
        <p:spPr>
          <a:xfrm>
            <a:off x="5159626" y="1554788"/>
            <a:ext cx="3554162" cy="475552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5395576" y="1738890"/>
            <a:ext cx="3063394" cy="440329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60000"/>
              </a:lnSpc>
              <a:defRPr>
                <a:solidFill>
                  <a:schemeClr val="accent2"/>
                </a:solidFill>
              </a:defRPr>
            </a:lvl1pPr>
            <a:lvl2pPr marL="0" indent="4572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2pPr>
            <a:lvl3pPr marL="0" indent="9144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3pPr>
            <a:lvl4pPr marL="0" indent="13716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4pPr>
            <a:lvl5pPr marL="0" indent="18288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Bild 12" descr="Bild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hteck 14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8435016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53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300"/>
            </a:lvl1pPr>
          </a:lstStyle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65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 10" descr="Bild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4430"/>
            <a:ext cx="9144000" cy="570357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78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1" descr="Bild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0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91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9" descr="Bild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3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104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hteck 11"/>
          <p:cNvSpPr/>
          <p:nvPr/>
        </p:nvSpPr>
        <p:spPr>
          <a:xfrm>
            <a:off x="302839" y="716188"/>
            <a:ext cx="3554161" cy="5594125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rgbClr val="FFFFFF"/>
                </a:solidFill>
              </a:defRPr>
            </a:lvl1pPr>
            <a:lvl2pPr marL="145472" indent="-145472">
              <a:defRPr sz="900">
                <a:solidFill>
                  <a:srgbClr val="FFFFFF"/>
                </a:solidFill>
              </a:defRPr>
            </a:lvl2pPr>
            <a:lvl3pPr marL="328468" indent="-150668">
              <a:defRPr sz="900">
                <a:solidFill>
                  <a:srgbClr val="FFFFFF"/>
                </a:solidFill>
              </a:defRPr>
            </a:lvl3pPr>
            <a:lvl4pPr marL="506124" indent="-144174">
              <a:defRPr sz="900">
                <a:solidFill>
                  <a:srgbClr val="FFFFFF"/>
                </a:solidFill>
              </a:defRPr>
            </a:lvl4pPr>
            <a:lvl5pPr marL="683635" indent="-145472">
              <a:defRPr sz="900">
                <a:solidFill>
                  <a:srgbClr val="FFFFFF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18" name="Bild 14" descr="Bild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4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Bild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hteck 13"/>
          <p:cNvSpPr/>
          <p:nvPr/>
        </p:nvSpPr>
        <p:spPr>
          <a:xfrm>
            <a:off x="5159626" y="0"/>
            <a:ext cx="3571395" cy="1989140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Bild 17" descr="Bild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3049" y="392543"/>
            <a:ext cx="2361133" cy="109497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7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0" marR="0" indent="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1pPr>
      <a:lvl2pPr marL="177800" marR="0" indent="-17780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&gt;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2pPr>
      <a:lvl3pPr marL="361950" marR="0" indent="-18415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&gt;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3pPr>
      <a:lvl4pPr marL="538162" marR="0" indent="-176212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4pPr>
      <a:lvl5pPr marL="715962" marR="0" indent="-17780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5pPr>
      <a:lvl6pPr marL="24117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6pPr>
      <a:lvl7pPr marL="28689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7pPr>
      <a:lvl8pPr marL="33261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8pPr>
      <a:lvl9pPr marL="37833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ußzeilenplatzhalter 3"/>
          <p:cNvSpPr txBox="1"/>
          <p:nvPr/>
        </p:nvSpPr>
        <p:spPr>
          <a:xfrm>
            <a:off x="5395579" y="6490906"/>
            <a:ext cx="238998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63" name="Datumsplatzhalter 4"/>
          <p:cNvSpPr txBox="1"/>
          <p:nvPr/>
        </p:nvSpPr>
        <p:spPr>
          <a:xfrm>
            <a:off x="7838284" y="6490906"/>
            <a:ext cx="72373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63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64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7.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我们的主要市场</a:t>
            </a:r>
          </a:p>
        </p:txBody>
      </p:sp>
      <p:sp>
        <p:nvSpPr>
          <p:cNvPr id="266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智能家居</a:t>
            </a:r>
          </a:p>
        </p:txBody>
      </p:sp>
      <p:sp>
        <p:nvSpPr>
          <p:cNvPr id="267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解决方案增加舒适度 </a:t>
            </a:r>
            <a:r>
              <a:t>&amp;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安全性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易于规划、安装和运营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多供应商的可互操作的产品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国际标准</a:t>
            </a:r>
            <a:r>
              <a:t>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无电池故障</a:t>
            </a:r>
            <a:r>
              <a:t> /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无需维护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与多种智能家居标准和设备的无缝接口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久经验证：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技术已在超过</a:t>
            </a:r>
            <a:r>
              <a:t>1,000,000+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建筑中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例如住宅、环境辅助居住地点、社会保障性住房，以及公寓</a:t>
            </a:r>
            <a:r>
              <a:t>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中成功安装使用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70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71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2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7.</a:t>
            </a:r>
            <a:r>
              <a:t>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我们的主要市场</a:t>
            </a:r>
          </a:p>
        </p:txBody>
      </p:sp>
      <p:sp>
        <p:nvSpPr>
          <p:cNvPr id="273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智能建筑</a:t>
            </a:r>
          </a:p>
        </p:txBody>
      </p:sp>
      <p:sp>
        <p:nvSpPr>
          <p:cNvPr id="274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自供能的无线开关、传感器及控制器减少安装成本与时间，并实现能源的高效利用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减少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能耗</a:t>
            </a:r>
            <a:r>
              <a:t> / CO</a:t>
            </a:r>
            <a:r>
              <a:rPr baseline="-25000"/>
              <a:t>2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排放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提高健康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舒适度</a:t>
            </a:r>
            <a:r>
              <a:t>)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易于规划、安装和运营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多供应商的可互操作的产品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国际标准</a:t>
            </a:r>
            <a:r>
              <a:t>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无电池故障</a:t>
            </a:r>
            <a:r>
              <a:t> /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无需维护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与建筑管理系统和云解决方案的无缝接口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久经验证：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技术已在超过</a:t>
            </a:r>
            <a:r>
              <a:t>1,000,000+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建筑中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例如办公室、学校、酒店、医院、工业和历史建筑、零售场所</a:t>
            </a:r>
            <a:r>
              <a:t>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中成功安装使用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77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78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9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7.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我们的主要市场</a:t>
            </a:r>
          </a:p>
        </p:txBody>
      </p:sp>
      <p:sp>
        <p:nvSpPr>
          <p:cNvPr id="280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智慧空间</a:t>
            </a:r>
          </a:p>
        </p:txBody>
      </p:sp>
      <p:sp>
        <p:nvSpPr>
          <p:cNvPr id="281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免维护的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解决方案</a:t>
            </a:r>
            <a:r>
              <a:t>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易于规划、安装和运营</a:t>
            </a:r>
            <a:r>
              <a:t> </a:t>
            </a:r>
            <a:br/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特别是在改造项目中</a:t>
            </a:r>
            <a:r>
              <a:t>)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多供应商的可互操作的产品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国际标准</a:t>
            </a:r>
            <a:r>
              <a:t>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与</a:t>
            </a:r>
            <a:r>
              <a:t>IT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基础架构，</a:t>
            </a:r>
            <a:r>
              <a:t>BMS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和云解决方案的无缝接口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空间和能源利用优化</a:t>
            </a:r>
          </a:p>
          <a:p>
            <a:pPr lvl="2" indent="184150">
              <a:lnSpc>
                <a:spcPct val="130000"/>
              </a:lnSpc>
              <a:spcBef>
                <a:spcPts val="600"/>
              </a:spcBef>
              <a:defRPr sz="1100"/>
            </a:pP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办公室、办公桌、会议室，区域</a:t>
            </a:r>
            <a:r>
              <a:t>)</a:t>
            </a:r>
            <a:r>
              <a:t>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卫生状况及社交距离优化</a:t>
            </a:r>
            <a:r>
              <a:t> </a:t>
            </a:r>
            <a:br/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按占用情况以及具体需求提供服务 </a:t>
            </a:r>
            <a:r>
              <a:t>/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清洁</a:t>
            </a:r>
            <a:r>
              <a:t>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久经验证：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技术已在超过</a:t>
            </a:r>
            <a:r>
              <a:t>1,000,000+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建筑中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例如办公室、学校、酒店、医院、工业和历史建筑、零售场所</a:t>
            </a:r>
            <a:r>
              <a:t>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中成功安装使用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84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85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6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8.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强大的专业网络</a:t>
            </a:r>
          </a:p>
        </p:txBody>
      </p:sp>
      <p:sp>
        <p:nvSpPr>
          <p:cNvPr id="287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加入我们</a:t>
            </a:r>
          </a:p>
        </p:txBody>
      </p:sp>
      <p:sp>
        <p:nvSpPr>
          <p:cNvPr id="288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自</a:t>
            </a:r>
            <a:r>
              <a:t>2008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年成立以来，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联盟已发展到</a:t>
            </a:r>
            <a:r>
              <a:t>400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多个成员。我们的董事会团结了智能家居、智能建筑和智慧空间领域国际领先的解决方案提供商的代表。</a:t>
            </a:r>
          </a:p>
          <a:p>
            <a:pPr>
              <a:lnSpc>
                <a:spcPct val="130000"/>
              </a:lnSpc>
              <a:defRPr sz="1100"/>
            </a:pPr>
            <a:r>
              <a:t> </a:t>
            </a:r>
          </a:p>
          <a:p>
            <a:pPr>
              <a:lnSpc>
                <a:spcPct val="130000"/>
              </a:lnSpc>
              <a:defRPr sz="1100"/>
            </a:pP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联盟成员可立即接入充满活力的、可互操作的生态系统，从而提供解决方案、产品和服务，创造新的商机，并从中受益。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91" name="Inhaltsplatzhalter 1"/>
          <p:cNvSpPr txBox="1"/>
          <p:nvPr>
            <p:ph type="body" idx="1"/>
          </p:nvPr>
        </p:nvSpPr>
        <p:spPr>
          <a:xfrm>
            <a:off x="430211" y="1808163"/>
            <a:ext cx="7028986" cy="450215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我们希望通过利用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能量采集无线标准的无限潜力来创建一个更健康、更安全和环保的世界。</a:t>
            </a:r>
          </a:p>
        </p:txBody>
      </p:sp>
      <p:sp>
        <p:nvSpPr>
          <p:cNvPr id="292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/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93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9.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我们的愿景</a:t>
            </a:r>
          </a:p>
        </p:txBody>
      </p:sp>
      <p:sp>
        <p:nvSpPr>
          <p:cNvPr id="295" name="Inhaltsplatzhalter 1"/>
          <p:cNvSpPr txBox="1"/>
          <p:nvPr/>
        </p:nvSpPr>
        <p:spPr>
          <a:xfrm>
            <a:off x="430212" y="1027957"/>
            <a:ext cx="828357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30000"/>
              </a:lnSpc>
              <a:defRPr sz="340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清晰的愿景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98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/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99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01" name="Inhaltsplatzhalter 1"/>
          <p:cNvSpPr txBox="1"/>
          <p:nvPr/>
        </p:nvSpPr>
        <p:spPr>
          <a:xfrm>
            <a:off x="430212" y="1320057"/>
            <a:ext cx="8283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</a:t>
            </a:r>
          </a:p>
        </p:txBody>
      </p:sp>
      <p:sp>
        <p:nvSpPr>
          <p:cNvPr id="302" name="Inhaltsplatzhalter 1"/>
          <p:cNvSpPr txBox="1"/>
          <p:nvPr/>
        </p:nvSpPr>
        <p:spPr>
          <a:xfrm>
            <a:off x="430212" y="4563752"/>
            <a:ext cx="8283576" cy="69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感谢您的关注</a:t>
            </a:r>
            <a:r>
              <a:t>!</a:t>
            </a:r>
            <a:endParaRPr sz="2200"/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t>www.enocean-alliance.org</a:t>
            </a:r>
          </a:p>
        </p:txBody>
      </p:sp>
      <p:pic>
        <p:nvPicPr>
          <p:cNvPr id="303" name="Bild 8" descr="Bild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693" y="5445223"/>
            <a:ext cx="1770613" cy="37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Bild 9" descr="Bild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12" y="2455470"/>
            <a:ext cx="8283576" cy="1532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07" name="Inhaltsplatzhalter 1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备用幻灯片</a:t>
            </a:r>
          </a:p>
        </p:txBody>
      </p:sp>
      <p:sp>
        <p:nvSpPr>
          <p:cNvPr id="308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/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309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0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ußzeilenplatzhalter 1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13" name="Textplatzhalter 3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10.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技术协作</a:t>
            </a:r>
          </a:p>
        </p:txBody>
      </p:sp>
      <p:sp>
        <p:nvSpPr>
          <p:cNvPr id="314" name="Titel 4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技术协作</a:t>
            </a:r>
          </a:p>
        </p:txBody>
      </p:sp>
      <p:sp>
        <p:nvSpPr>
          <p:cNvPr id="315" name="Inhaltsplatzhalter 5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来自联盟成员公司的创新工程师，在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联盟技术工作组内合作，通过研发新的产品与功能，从而改进并提升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标准。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成员具有以下权益：</a:t>
            </a:r>
            <a:endParaRPr b="1"/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软件 </a:t>
            </a:r>
            <a:r>
              <a:t>&amp;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支持，以快速采纳基于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联盟技术规范的兼容产品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提交在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标准中增加新功能、新规范的申请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参与新的研发和测试计划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为兼容产品所提供的专属制造商</a:t>
            </a:r>
            <a:r>
              <a:t>ID</a:t>
            </a:r>
          </a:p>
        </p:txBody>
      </p:sp>
      <p:sp>
        <p:nvSpPr>
          <p:cNvPr id="316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317" name="Foliennummernplatzhalter 8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20" name="Rechteck 10"/>
          <p:cNvSpPr/>
          <p:nvPr/>
        </p:nvSpPr>
        <p:spPr>
          <a:xfrm>
            <a:off x="302839" y="769705"/>
            <a:ext cx="3554161" cy="5540609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322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3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11.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市场协作</a:t>
            </a:r>
          </a:p>
        </p:txBody>
      </p:sp>
      <p:sp>
        <p:nvSpPr>
          <p:cNvPr id="324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市场协作</a:t>
            </a:r>
          </a:p>
        </p:txBody>
      </p:sp>
      <p:sp>
        <p:nvSpPr>
          <p:cNvPr id="325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大部分会费被投入到市场及社交活动中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联盟官网大量展示成员公司的产品和解决方案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社交媒体推广</a:t>
            </a:r>
            <a:r>
              <a:t> </a:t>
            </a:r>
          </a:p>
          <a:p>
            <a:pPr lvl="2" indent="184150">
              <a:lnSpc>
                <a:spcPct val="130000"/>
              </a:lnSpc>
              <a:defRPr sz="1100"/>
            </a:pPr>
            <a:r>
              <a:t>(YouTube, Twitter, Facebook, </a:t>
            </a:r>
            <a:r>
              <a:t>LinkedIn</a:t>
            </a:r>
            <a:r>
              <a:t>)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成员可获取的营销及培训资料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联盟杂志进入全球建筑专业人士社区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广泛参与国际贸易展览会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28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329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0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12.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无限的应用</a:t>
            </a:r>
          </a:p>
        </p:txBody>
      </p:sp>
      <p:sp>
        <p:nvSpPr>
          <p:cNvPr id="331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无限的应用</a:t>
            </a:r>
          </a:p>
        </p:txBody>
      </p:sp>
      <p:sp>
        <p:nvSpPr>
          <p:cNvPr id="332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由能量采集技术供能，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无线标准为各类应用提供了无限的选择</a:t>
            </a:r>
            <a:r>
              <a:t> –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例如工业、交通物流、户外监测</a:t>
            </a:r>
            <a: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ußzeilenplatzhalter 3"/>
          <p:cNvSpPr txBox="1"/>
          <p:nvPr/>
        </p:nvSpPr>
        <p:spPr>
          <a:xfrm>
            <a:off x="5395576" y="6490906"/>
            <a:ext cx="185152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66" name="Untertitel 1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市场机遇</a:t>
            </a:r>
            <a:r>
              <a:t> </a:t>
            </a:r>
          </a:p>
          <a:p>
            <a:pPr/>
            <a:r>
              <a:t>2.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用户收益</a:t>
            </a:r>
          </a:p>
          <a:p>
            <a:pPr/>
            <a:r>
              <a:t>3.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我们是谁</a:t>
            </a:r>
          </a:p>
          <a:p>
            <a:pPr/>
            <a:r>
              <a:t>4.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我们的使命</a:t>
            </a:r>
            <a:r>
              <a:t> </a:t>
            </a:r>
          </a:p>
          <a:p>
            <a:pPr/>
            <a:r>
              <a:t>5.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我们的成员</a:t>
            </a:r>
            <a:r>
              <a:t> </a:t>
            </a:r>
          </a:p>
          <a:p>
            <a:pPr/>
            <a:r>
              <a:t>6. 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</a:t>
            </a:r>
          </a:p>
          <a:p>
            <a:pPr/>
            <a:r>
              <a:t>7.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我们的主要市场</a:t>
            </a:r>
          </a:p>
          <a:p>
            <a:pPr/>
            <a:r>
              <a:t>8.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强大的专业网络</a:t>
            </a:r>
          </a:p>
          <a:p>
            <a:pPr/>
            <a:r>
              <a:t>9.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我们的愿景</a:t>
            </a:r>
          </a:p>
        </p:txBody>
      </p:sp>
      <p:sp>
        <p:nvSpPr>
          <p:cNvPr id="167" name="Datumsplatzhalter 4"/>
          <p:cNvSpPr txBox="1"/>
          <p:nvPr/>
        </p:nvSpPr>
        <p:spPr>
          <a:xfrm>
            <a:off x="7573102" y="6490906"/>
            <a:ext cx="46355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168" name="Foliennummernplatzhalter 5"/>
          <p:cNvSpPr txBox="1"/>
          <p:nvPr>
            <p:ph type="sldNum" sz="quarter" idx="2"/>
          </p:nvPr>
        </p:nvSpPr>
        <p:spPr>
          <a:xfrm>
            <a:off x="8435016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35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336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7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建筑革命</a:t>
            </a:r>
          </a:p>
        </p:txBody>
      </p:sp>
      <p:sp>
        <p:nvSpPr>
          <p:cNvPr id="338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建筑革命</a:t>
            </a:r>
          </a:p>
        </p:txBody>
      </p:sp>
      <p:sp>
        <p:nvSpPr>
          <p:cNvPr id="339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我们正在改变规划、建造和运营建筑物的方式。</a:t>
            </a:r>
            <a:br>
              <a:rPr>
                <a:latin typeface="SimHei"/>
                <a:ea typeface="SimHei"/>
                <a:cs typeface="SimHei"/>
                <a:sym typeface="SimHei"/>
              </a:rPr>
            </a:br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所有的建筑都将变得：</a:t>
            </a:r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节能、可持续、健康、</a:t>
            </a:r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提供服务 </a:t>
            </a:r>
            <a:r>
              <a:t>&amp;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共享、</a:t>
            </a:r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连接</a:t>
            </a:r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基于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开放无线标准的免维护可互操作无线解决方案 </a:t>
            </a:r>
            <a:r>
              <a:t>–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实现更智能的连接，为数字建筑革命铺平了道路。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71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市场机遇</a:t>
            </a:r>
          </a:p>
        </p:txBody>
      </p:sp>
      <p:sp>
        <p:nvSpPr>
          <p:cNvPr id="172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173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 sz="900"/>
            </a:pPr>
            <a:r>
              <a:t>1.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市场机遇</a:t>
            </a:r>
          </a:p>
        </p:txBody>
      </p:sp>
      <p:grpSp>
        <p:nvGrpSpPr>
          <p:cNvPr id="176" name="Inhaltsplatzhalter 2"/>
          <p:cNvGrpSpPr/>
          <p:nvPr/>
        </p:nvGrpSpPr>
        <p:grpSpPr>
          <a:xfrm>
            <a:off x="-1" y="1808163"/>
            <a:ext cx="4030135" cy="643467"/>
            <a:chOff x="0" y="0"/>
            <a:chExt cx="4030133" cy="643466"/>
          </a:xfrm>
        </p:grpSpPr>
        <p:sp>
          <p:nvSpPr>
            <p:cNvPr id="174" name="Rectangle"/>
            <p:cNvSpPr/>
            <p:nvPr/>
          </p:nvSpPr>
          <p:spPr>
            <a:xfrm>
              <a:off x="-1" y="-1"/>
              <a:ext cx="4030135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5" name="2020年有数十亿互联传感器 2032年有上万亿互联传感器"/>
            <p:cNvSpPr txBox="1"/>
            <p:nvPr/>
          </p:nvSpPr>
          <p:spPr>
            <a:xfrm>
              <a:off x="143999" y="-1"/>
              <a:ext cx="3742135" cy="59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t>2020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年有数十亿互联传感器</a:t>
              </a:r>
              <a:br>
                <a:rPr>
                  <a:latin typeface="SimHei"/>
                  <a:ea typeface="SimHei"/>
                  <a:cs typeface="SimHei"/>
                  <a:sym typeface="SimHei"/>
                </a:rPr>
              </a:br>
              <a:r>
                <a:t>2032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年有上万亿互联传感器</a:t>
              </a:r>
            </a:p>
          </p:txBody>
        </p:sp>
      </p:grpSp>
      <p:sp>
        <p:nvSpPr>
          <p:cNvPr id="177" name="Textfeld 11"/>
          <p:cNvSpPr txBox="1"/>
          <p:nvPr/>
        </p:nvSpPr>
        <p:spPr>
          <a:xfrm>
            <a:off x="1390450" y="3375261"/>
            <a:ext cx="1471592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数十年免维护</a:t>
            </a:r>
          </a:p>
        </p:txBody>
      </p:sp>
      <p:sp>
        <p:nvSpPr>
          <p:cNvPr id="178" name="Gerade Verbindung 16"/>
          <p:cNvSpPr/>
          <p:nvPr/>
        </p:nvSpPr>
        <p:spPr>
          <a:xfrm flipH="1">
            <a:off x="1332838" y="3268132"/>
            <a:ext cx="1" cy="1083736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Textfeld 19"/>
          <p:cNvSpPr txBox="1"/>
          <p:nvPr/>
        </p:nvSpPr>
        <p:spPr>
          <a:xfrm>
            <a:off x="5555136" y="2884983"/>
            <a:ext cx="1438835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多供应商的可互操作性</a:t>
            </a:r>
          </a:p>
        </p:txBody>
      </p:sp>
      <p:sp>
        <p:nvSpPr>
          <p:cNvPr id="180" name="Gerade Verbindung 20"/>
          <p:cNvSpPr/>
          <p:nvPr/>
        </p:nvSpPr>
        <p:spPr>
          <a:xfrm>
            <a:off x="5497523" y="2802171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Textfeld 21"/>
          <p:cNvSpPr txBox="1"/>
          <p:nvPr/>
        </p:nvSpPr>
        <p:spPr>
          <a:xfrm>
            <a:off x="3517900" y="3214395"/>
            <a:ext cx="200660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开放的无线网络</a:t>
            </a:r>
          </a:p>
        </p:txBody>
      </p:sp>
      <p:sp>
        <p:nvSpPr>
          <p:cNvPr id="182" name="Gerade Verbindung 22"/>
          <p:cNvSpPr/>
          <p:nvPr/>
        </p:nvSpPr>
        <p:spPr>
          <a:xfrm>
            <a:off x="3460286" y="3107266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Textfeld 23"/>
          <p:cNvSpPr txBox="1"/>
          <p:nvPr/>
        </p:nvSpPr>
        <p:spPr>
          <a:xfrm>
            <a:off x="7278496" y="3170059"/>
            <a:ext cx="1343406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易于安装和操作</a:t>
            </a:r>
          </a:p>
        </p:txBody>
      </p:sp>
      <p:sp>
        <p:nvSpPr>
          <p:cNvPr id="184" name="Gerade Verbindung 24"/>
          <p:cNvSpPr/>
          <p:nvPr/>
        </p:nvSpPr>
        <p:spPr>
          <a:xfrm>
            <a:off x="7220883" y="3062931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Foliennummernplatzhalter 29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88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市场机遇</a:t>
            </a:r>
          </a:p>
        </p:txBody>
      </p:sp>
      <p:sp>
        <p:nvSpPr>
          <p:cNvPr id="189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190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 sz="900"/>
            </a:pPr>
            <a:r>
              <a:t>1.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市场机遇</a:t>
            </a:r>
          </a:p>
        </p:txBody>
      </p:sp>
      <p:grpSp>
        <p:nvGrpSpPr>
          <p:cNvPr id="193" name="Inhaltsplatzhalter 2"/>
          <p:cNvGrpSpPr/>
          <p:nvPr/>
        </p:nvGrpSpPr>
        <p:grpSpPr>
          <a:xfrm>
            <a:off x="-1" y="1808163"/>
            <a:ext cx="4030135" cy="643467"/>
            <a:chOff x="0" y="0"/>
            <a:chExt cx="4030133" cy="643466"/>
          </a:xfrm>
        </p:grpSpPr>
        <p:sp>
          <p:nvSpPr>
            <p:cNvPr id="191" name="Rectangle"/>
            <p:cNvSpPr/>
            <p:nvPr/>
          </p:nvSpPr>
          <p:spPr>
            <a:xfrm>
              <a:off x="-1" y="-1"/>
              <a:ext cx="4030135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到2050年减少80%的能耗 / CO2排放 到2050年实现气候中立大陆"/>
            <p:cNvSpPr txBox="1"/>
            <p:nvPr/>
          </p:nvSpPr>
          <p:spPr>
            <a:xfrm>
              <a:off x="143999" y="-1"/>
              <a:ext cx="3742135" cy="61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rPr>
                  <a:latin typeface="SimHei"/>
                  <a:ea typeface="SimHei"/>
                  <a:cs typeface="SimHei"/>
                  <a:sym typeface="SimHei"/>
                </a:rPr>
                <a:t>到</a:t>
              </a:r>
              <a:r>
                <a:t>2050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年减少</a:t>
              </a:r>
              <a:r>
                <a:t>80%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的能耗 </a:t>
              </a:r>
              <a:r>
                <a:t>/</a:t>
              </a:r>
              <a:r>
                <a:t> </a:t>
              </a:r>
              <a:r>
                <a:t>CO</a:t>
              </a:r>
              <a:r>
                <a:rPr baseline="-25000"/>
                <a:t>2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排放</a:t>
              </a:r>
              <a:br>
                <a:rPr>
                  <a:latin typeface="SimHei"/>
                  <a:ea typeface="SimHei"/>
                  <a:cs typeface="SimHei"/>
                  <a:sym typeface="SimHei"/>
                </a:rPr>
              </a:br>
              <a:r>
                <a:rPr>
                  <a:latin typeface="SimHei"/>
                  <a:ea typeface="SimHei"/>
                  <a:cs typeface="SimHei"/>
                  <a:sym typeface="SimHei"/>
                </a:rPr>
                <a:t>到</a:t>
              </a:r>
              <a:r>
                <a:t>2050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年实现气候中立大陆</a:t>
              </a:r>
            </a:p>
          </p:txBody>
        </p:sp>
      </p:grpSp>
      <p:sp>
        <p:nvSpPr>
          <p:cNvPr id="194" name="Textfeld 11"/>
          <p:cNvSpPr txBox="1"/>
          <p:nvPr/>
        </p:nvSpPr>
        <p:spPr>
          <a:xfrm>
            <a:off x="2025467" y="3035380"/>
            <a:ext cx="12737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建筑物消耗了我们</a:t>
            </a:r>
            <a:r>
              <a:rPr i="1"/>
              <a:t>40%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的能源需求</a:t>
            </a:r>
          </a:p>
        </p:txBody>
      </p:sp>
      <p:sp>
        <p:nvSpPr>
          <p:cNvPr id="195" name="Gerade Verbindung 16"/>
          <p:cNvSpPr/>
          <p:nvPr/>
        </p:nvSpPr>
        <p:spPr>
          <a:xfrm flipH="1">
            <a:off x="1967852" y="2928252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Textfeld 21"/>
          <p:cNvSpPr txBox="1"/>
          <p:nvPr/>
        </p:nvSpPr>
        <p:spPr>
          <a:xfrm>
            <a:off x="4778986" y="2749294"/>
            <a:ext cx="110027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能源利用的优化需要传感器数据</a:t>
            </a:r>
          </a:p>
        </p:txBody>
      </p:sp>
      <p:sp>
        <p:nvSpPr>
          <p:cNvPr id="197" name="Gerade Verbindung 22"/>
          <p:cNvSpPr/>
          <p:nvPr/>
        </p:nvSpPr>
        <p:spPr>
          <a:xfrm>
            <a:off x="4721373" y="2642166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Textfeld 23"/>
          <p:cNvSpPr txBox="1"/>
          <p:nvPr/>
        </p:nvSpPr>
        <p:spPr>
          <a:xfrm>
            <a:off x="7358991" y="3018008"/>
            <a:ext cx="1343406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灵活性</a:t>
            </a:r>
          </a:p>
        </p:txBody>
      </p:sp>
      <p:sp>
        <p:nvSpPr>
          <p:cNvPr id="199" name="Gerade Verbindung 24"/>
          <p:cNvSpPr/>
          <p:nvPr/>
        </p:nvSpPr>
        <p:spPr>
          <a:xfrm>
            <a:off x="7301378" y="2910879"/>
            <a:ext cx="1" cy="1083736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202" name="Inhaltsplatzhalter 2"/>
          <p:cNvGrpSpPr/>
          <p:nvPr/>
        </p:nvGrpSpPr>
        <p:grpSpPr>
          <a:xfrm>
            <a:off x="-1" y="5132628"/>
            <a:ext cx="4030135" cy="643467"/>
            <a:chOff x="0" y="0"/>
            <a:chExt cx="4030133" cy="643466"/>
          </a:xfrm>
        </p:grpSpPr>
        <p:sp>
          <p:nvSpPr>
            <p:cNvPr id="200" name="Rectangle"/>
            <p:cNvSpPr/>
            <p:nvPr/>
          </p:nvSpPr>
          <p:spPr>
            <a:xfrm>
              <a:off x="-1" y="-1"/>
              <a:ext cx="4030135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1" name="关注健康 共享 &amp; 按需型社会"/>
            <p:cNvSpPr txBox="1"/>
            <p:nvPr/>
          </p:nvSpPr>
          <p:spPr>
            <a:xfrm>
              <a:off x="143999" y="-1"/>
              <a:ext cx="3742135" cy="59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rPr>
                  <a:latin typeface="SimHei"/>
                  <a:ea typeface="SimHei"/>
                  <a:cs typeface="SimHei"/>
                  <a:sym typeface="SimHei"/>
                </a:rPr>
                <a:t>关注健康</a:t>
              </a:r>
              <a:br>
                <a:rPr>
                  <a:latin typeface="SimHei"/>
                  <a:ea typeface="SimHei"/>
                  <a:cs typeface="SimHei"/>
                  <a:sym typeface="SimHei"/>
                </a:rPr>
              </a:br>
              <a:r>
                <a:rPr>
                  <a:latin typeface="SimHei"/>
                  <a:ea typeface="SimHei"/>
                  <a:cs typeface="SimHei"/>
                  <a:sym typeface="SimHei"/>
                </a:rPr>
                <a:t>共享 </a:t>
              </a:r>
              <a:r>
                <a:t>&amp;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 按需型社会</a:t>
              </a:r>
            </a:p>
          </p:txBody>
        </p:sp>
      </p:grpSp>
      <p:sp>
        <p:nvSpPr>
          <p:cNvPr id="203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06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07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8" name="Textplatzhalter 3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2.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用户收益</a:t>
            </a:r>
          </a:p>
        </p:txBody>
      </p:sp>
      <p:sp>
        <p:nvSpPr>
          <p:cNvPr id="209" name="Titel 4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用户收益</a:t>
            </a:r>
          </a:p>
        </p:txBody>
      </p:sp>
      <p:sp>
        <p:nvSpPr>
          <p:cNvPr id="210" name="Inhaltsplatzhalter 5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施工时间</a:t>
            </a:r>
            <a:r>
              <a:t>&amp;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费用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新建建筑至多可节约</a:t>
            </a:r>
            <a:r>
              <a:t>15%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，</a:t>
            </a:r>
            <a:br>
              <a:rPr>
                <a:latin typeface="SimHei"/>
                <a:ea typeface="SimHei"/>
                <a:cs typeface="SimHei"/>
                <a:sym typeface="SimHei"/>
              </a:rPr>
            </a:br>
            <a:r>
              <a:rPr>
                <a:latin typeface="SimHei"/>
                <a:ea typeface="SimHei"/>
                <a:cs typeface="SimHei"/>
                <a:sym typeface="SimHei"/>
              </a:rPr>
              <a:t>改造建筑可节约</a:t>
            </a:r>
            <a:r>
              <a:t>80%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rPr>
                <a:latin typeface="SimHei"/>
                <a:ea typeface="SimHei"/>
                <a:cs typeface="SimHei"/>
                <a:sym typeface="SimHei"/>
              </a:rPr>
              <a:t>健康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员工积极性和生产力提高</a:t>
            </a:r>
            <a:r>
              <a:t>15%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rPr>
                <a:latin typeface="SimHei"/>
                <a:ea typeface="SimHei"/>
                <a:cs typeface="SimHei"/>
                <a:sym typeface="SimHei"/>
              </a:rPr>
              <a:t>空间优化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减少</a:t>
            </a:r>
            <a:r>
              <a:t>25%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的空间需求</a:t>
            </a:r>
            <a:r>
              <a:t>&amp;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运行成本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rPr>
                <a:latin typeface="SimHei"/>
                <a:ea typeface="SimHei"/>
                <a:cs typeface="SimHei"/>
                <a:sym typeface="SimHei"/>
              </a:rPr>
              <a:t>降低能耗</a:t>
            </a:r>
            <a:r>
              <a:t>&amp;CO</a:t>
            </a:r>
            <a:r>
              <a:rPr baseline="-25000"/>
              <a:t>2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排放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在商业环境中通常能达到</a:t>
            </a:r>
            <a:r>
              <a:t>30%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rPr>
                <a:latin typeface="SimHei"/>
                <a:ea typeface="SimHei"/>
                <a:cs typeface="SimHei"/>
                <a:sym typeface="SimHei"/>
              </a:rPr>
              <a:t>可持续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数十年免维护</a:t>
            </a:r>
          </a:p>
        </p:txBody>
      </p:sp>
      <p:pic>
        <p:nvPicPr>
          <p:cNvPr id="211" name="Bild 8" descr="Bild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16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/>
          <a:p>
            <a:pPr/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</a:t>
            </a:r>
          </a:p>
        </p:txBody>
      </p:sp>
      <p:sp>
        <p:nvSpPr>
          <p:cNvPr id="217" name="Inhaltsplatzhalter 2"/>
          <p:cNvSpPr txBox="1"/>
          <p:nvPr>
            <p:ph type="body" idx="1"/>
          </p:nvPr>
        </p:nvSpPr>
        <p:spPr>
          <a:xfrm>
            <a:off x="430213" y="1808163"/>
            <a:ext cx="6662738" cy="4502151"/>
          </a:xfrm>
          <a:prstGeom prst="rect">
            <a:avLst/>
          </a:prstGeom>
        </p:spPr>
        <p:txBody>
          <a:bodyPr/>
          <a:lstStyle/>
          <a:p>
            <a:pPr/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联盟是由建筑和</a:t>
            </a:r>
            <a:r>
              <a:t>IT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行业领先企业组成的国际协会，成立于</a:t>
            </a:r>
            <a:r>
              <a:t>2008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年。该开放的非营利组织致力于基于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 </a:t>
            </a:r>
            <a:r>
              <a:t>(ISO/IEC 14543-3-10/11)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推广并促进可互操作的、免维护和成熟的生态系统，应用于智能家居、智能建筑和智慧空间 。</a:t>
            </a:r>
            <a:r>
              <a:t> </a:t>
            </a:r>
          </a:p>
        </p:txBody>
      </p:sp>
      <p:sp>
        <p:nvSpPr>
          <p:cNvPr id="218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3.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我们是谁</a:t>
            </a:r>
          </a:p>
        </p:txBody>
      </p:sp>
      <p:pic>
        <p:nvPicPr>
          <p:cNvPr id="219" name="Bild 10" descr="Bild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197" y="1770830"/>
            <a:ext cx="566842" cy="529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Bild 11" descr="Bild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5078" y="1808163"/>
            <a:ext cx="468710" cy="46871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22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25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>
            <a:lvl1pPr>
              <a:defRPr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我们的使命</a:t>
            </a:r>
          </a:p>
        </p:txBody>
      </p:sp>
      <p:sp>
        <p:nvSpPr>
          <p:cNvPr id="226" name="Inhaltsplatzhalter 10"/>
          <p:cNvSpPr txBox="1"/>
          <p:nvPr>
            <p:ph type="body" sz="quarter" idx="1"/>
          </p:nvPr>
        </p:nvSpPr>
        <p:spPr>
          <a:xfrm>
            <a:off x="430212" y="1808163"/>
            <a:ext cx="7055816" cy="1089773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latin typeface="SimHei"/>
                <a:ea typeface="SimHei"/>
                <a:cs typeface="SimHei"/>
                <a:sym typeface="SimHei"/>
              </a:rPr>
              <a:t>作为一个专业的全球网络，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联盟的成员基于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无线标准共同创建真正可互操作，免维护和成熟的生态系统。凭借我们数十年的经验，致力于在智能家居、智能建筑和智慧空间中共同创造更健康、更安全和可持续的环境，以造福所有人。</a:t>
            </a:r>
          </a:p>
        </p:txBody>
      </p:sp>
      <p:sp>
        <p:nvSpPr>
          <p:cNvPr id="227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Juli 23</a:t>
            </a:r>
          </a:p>
        </p:txBody>
      </p:sp>
      <p:sp>
        <p:nvSpPr>
          <p:cNvPr id="228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9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4.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我们的使命</a:t>
            </a:r>
          </a:p>
        </p:txBody>
      </p:sp>
      <p:sp>
        <p:nvSpPr>
          <p:cNvPr id="230" name="Textfeld 11"/>
          <p:cNvSpPr txBox="1"/>
          <p:nvPr/>
        </p:nvSpPr>
        <p:spPr>
          <a:xfrm>
            <a:off x="1757148" y="4672176"/>
            <a:ext cx="1471592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i="1" sz="1100"/>
            </a:pPr>
            <a:r>
              <a:t>5,000+</a:t>
            </a:r>
            <a:r>
              <a:rPr i="0">
                <a:latin typeface="SimHei"/>
                <a:ea typeface="SimHei"/>
                <a:cs typeface="SimHei"/>
                <a:sym typeface="SimHei"/>
              </a:rPr>
              <a:t>种产品</a:t>
            </a:r>
          </a:p>
        </p:txBody>
      </p:sp>
      <p:sp>
        <p:nvSpPr>
          <p:cNvPr id="231" name="Gerade Verbindung 16"/>
          <p:cNvSpPr/>
          <p:nvPr/>
        </p:nvSpPr>
        <p:spPr>
          <a:xfrm flipH="1">
            <a:off x="1699535" y="4565048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Textfeld 21"/>
          <p:cNvSpPr txBox="1"/>
          <p:nvPr/>
        </p:nvSpPr>
        <p:spPr>
          <a:xfrm>
            <a:off x="4260241" y="3938878"/>
            <a:ext cx="1606945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超过</a:t>
            </a:r>
            <a:r>
              <a:rPr i="1"/>
              <a:t>18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年市场验证</a:t>
            </a:r>
          </a:p>
        </p:txBody>
      </p:sp>
      <p:sp>
        <p:nvSpPr>
          <p:cNvPr id="233" name="Gerade Verbindung 22"/>
          <p:cNvSpPr/>
          <p:nvPr/>
        </p:nvSpPr>
        <p:spPr>
          <a:xfrm flipH="1">
            <a:off x="4202629" y="3831750"/>
            <a:ext cx="1" cy="212511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Textfeld 23"/>
          <p:cNvSpPr txBox="1"/>
          <p:nvPr/>
        </p:nvSpPr>
        <p:spPr>
          <a:xfrm>
            <a:off x="7019122" y="4216536"/>
            <a:ext cx="134340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i="1" sz="1100"/>
            </a:pPr>
            <a:r>
              <a:t>20,000,000+ </a:t>
            </a:r>
            <a:br/>
            <a:r>
              <a:rPr i="0">
                <a:latin typeface="SimHei"/>
                <a:ea typeface="SimHei"/>
                <a:cs typeface="SimHei"/>
                <a:sym typeface="SimHei"/>
              </a:rPr>
              <a:t>产品已被安装</a:t>
            </a:r>
          </a:p>
        </p:txBody>
      </p:sp>
      <p:sp>
        <p:nvSpPr>
          <p:cNvPr id="235" name="Gerade Verbindung 24"/>
          <p:cNvSpPr/>
          <p:nvPr/>
        </p:nvSpPr>
        <p:spPr>
          <a:xfrm>
            <a:off x="6961510" y="4109408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8" name="Inhaltsplatzhalter 2"/>
          <p:cNvGrpSpPr/>
          <p:nvPr/>
        </p:nvGrpSpPr>
        <p:grpSpPr>
          <a:xfrm>
            <a:off x="5384217" y="2941289"/>
            <a:ext cx="3759785" cy="643467"/>
            <a:chOff x="0" y="0"/>
            <a:chExt cx="3759784" cy="643466"/>
          </a:xfrm>
        </p:grpSpPr>
        <p:sp>
          <p:nvSpPr>
            <p:cNvPr id="236" name="Rectangle"/>
            <p:cNvSpPr/>
            <p:nvPr/>
          </p:nvSpPr>
          <p:spPr>
            <a:xfrm>
              <a:off x="-1" y="-1"/>
              <a:ext cx="3759786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7" name="400家成员企业共同创建了…"/>
            <p:cNvSpPr txBox="1"/>
            <p:nvPr/>
          </p:nvSpPr>
          <p:spPr>
            <a:xfrm>
              <a:off x="143999" y="-1"/>
              <a:ext cx="3471786" cy="59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179387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t>400</a:t>
              </a:r>
              <a:r>
                <a:rPr>
                  <a:latin typeface="SimHei"/>
                  <a:ea typeface="SimHei"/>
                  <a:cs typeface="SimHei"/>
                  <a:sym typeface="SimHei"/>
                </a:rPr>
                <a:t>家成员企业共同创建了</a:t>
              </a:r>
            </a:p>
            <a:p>
              <a:pPr indent="179387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rPr>
                  <a:latin typeface="SimHei"/>
                  <a:ea typeface="SimHei"/>
                  <a:cs typeface="SimHei"/>
                  <a:sym typeface="SimHei"/>
                </a:rPr>
                <a:t>多供应商的产品可互操作性与解决方案</a:t>
              </a:r>
            </a:p>
          </p:txBody>
        </p:sp>
      </p:grpSp>
      <p:sp>
        <p:nvSpPr>
          <p:cNvPr id="239" name="Textfeld 19"/>
          <p:cNvSpPr txBox="1"/>
          <p:nvPr/>
        </p:nvSpPr>
        <p:spPr>
          <a:xfrm>
            <a:off x="800153" y="3527312"/>
            <a:ext cx="147159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i="1" sz="1100"/>
            </a:pPr>
            <a:r>
              <a:t>37</a:t>
            </a:r>
            <a:r>
              <a:rPr i="0">
                <a:latin typeface="SimHei"/>
                <a:ea typeface="SimHei"/>
                <a:cs typeface="SimHei"/>
                <a:sym typeface="SimHei"/>
              </a:rPr>
              <a:t>个国家</a:t>
            </a:r>
            <a:r>
              <a:t> </a:t>
            </a:r>
          </a:p>
        </p:txBody>
      </p:sp>
      <p:sp>
        <p:nvSpPr>
          <p:cNvPr id="240" name="Gerade Verbindung 20"/>
          <p:cNvSpPr/>
          <p:nvPr/>
        </p:nvSpPr>
        <p:spPr>
          <a:xfrm flipH="1">
            <a:off x="742539" y="3420184"/>
            <a:ext cx="1" cy="2465129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43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/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44" name="Foliennummernplatzhalter 6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>
              <a:defRPr sz="900">
                <a:solidFill>
                  <a:srgbClr val="000000"/>
                </a:solidFill>
              </a:defRPr>
            </a:pPr>
            <a:r>
              <a:t>5.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我们的成员</a:t>
            </a:r>
          </a:p>
        </p:txBody>
      </p:sp>
      <p:sp>
        <p:nvSpPr>
          <p:cNvPr id="246" name="Titel 1"/>
          <p:cNvSpPr txBox="1"/>
          <p:nvPr>
            <p:ph type="title" idx="4294967295"/>
          </p:nvPr>
        </p:nvSpPr>
        <p:spPr>
          <a:xfrm>
            <a:off x="864099" y="846811"/>
            <a:ext cx="7415801" cy="49851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sz="16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适用于智能家居，智能建筑和智慧空间的充满活力的生态系统 </a:t>
            </a:r>
            <a:r>
              <a:t> </a:t>
            </a:r>
          </a:p>
        </p:txBody>
      </p:sp>
      <p:pic>
        <p:nvPicPr>
          <p:cNvPr id="247" name="Members_Overview_Jun24_EN.png" descr="Members_Overview_Jun24_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2499" y="1429764"/>
            <a:ext cx="5699002" cy="497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50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sz="700">
                <a:solidFill>
                  <a:srgbClr val="FFFFFF"/>
                </a:solidFill>
              </a:defRPr>
            </a:pPr>
            <a:r>
              <a:t>2023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年</a:t>
            </a:r>
            <a:r>
              <a:t>7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月</a:t>
            </a:r>
          </a:p>
        </p:txBody>
      </p:sp>
      <p:sp>
        <p:nvSpPr>
          <p:cNvPr id="251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2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6. 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</a:t>
            </a:r>
          </a:p>
        </p:txBody>
      </p:sp>
      <p:sp>
        <p:nvSpPr>
          <p:cNvPr id="253" name="Titel 5"/>
          <p:cNvSpPr txBox="1"/>
          <p:nvPr>
            <p:ph type="title"/>
          </p:nvPr>
        </p:nvSpPr>
        <p:spPr>
          <a:xfrm>
            <a:off x="430212" y="956613"/>
            <a:ext cx="3511593" cy="688351"/>
          </a:xfrm>
          <a:prstGeom prst="rect">
            <a:avLst/>
          </a:prstGeom>
        </p:spPr>
        <p:txBody>
          <a:bodyPr/>
          <a:lstStyle/>
          <a:p>
            <a:pPr/>
            <a:r>
              <a:t>EnOcean – 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由能量采集技术供能</a:t>
            </a:r>
          </a:p>
        </p:txBody>
      </p:sp>
      <p:sp>
        <p:nvSpPr>
          <p:cNvPr id="254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 </a:t>
            </a:r>
            <a:r>
              <a:t>(ISO/IEC 14543-3-1X)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适用于超低功耗的能量采集无线传感器，这些传感器可从周围环境中 </a:t>
            </a:r>
            <a:r>
              <a:t>(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例如动能、光能、温差能</a:t>
            </a:r>
            <a:r>
              <a:t>)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 获取能量。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该原理使得免维护的电子控制系统成为可能。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rPr>
                <a:latin typeface="SimHei"/>
                <a:ea typeface="SimHei"/>
                <a:cs typeface="SimHei"/>
                <a:sym typeface="SimHei"/>
              </a:rPr>
              <a:t>使用</a:t>
            </a:r>
            <a:r>
              <a:t>1GHz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以下频段的</a:t>
            </a:r>
            <a:r>
              <a:t>EnOcean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无线标准针对在建筑物中使用进行了优化，因此在室内的无线传输距离可达</a:t>
            </a:r>
            <a:r>
              <a:t>30</a:t>
            </a:r>
            <a:r>
              <a:rPr>
                <a:latin typeface="SimHei"/>
                <a:ea typeface="SimHei"/>
                <a:cs typeface="SimHei"/>
                <a:sym typeface="SimHei"/>
              </a:rPr>
              <a:t>米。</a:t>
            </a:r>
          </a:p>
        </p:txBody>
      </p:sp>
      <p:pic>
        <p:nvPicPr>
          <p:cNvPr id="255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4677" y="4872928"/>
            <a:ext cx="600951" cy="60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Bild 8" descr="Bild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3181" y="4872928"/>
            <a:ext cx="600951" cy="60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Bild 9" descr="Bild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779" y="4872928"/>
            <a:ext cx="600951" cy="60095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Inhaltsplatzhalter 6"/>
          <p:cNvSpPr txBox="1"/>
          <p:nvPr/>
        </p:nvSpPr>
        <p:spPr>
          <a:xfrm>
            <a:off x="358661" y="5604404"/>
            <a:ext cx="109024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欧洲，中国</a:t>
            </a:r>
          </a:p>
        </p:txBody>
      </p:sp>
      <p:sp>
        <p:nvSpPr>
          <p:cNvPr id="259" name="Inhaltsplatzhalter 6"/>
          <p:cNvSpPr txBox="1"/>
          <p:nvPr/>
        </p:nvSpPr>
        <p:spPr>
          <a:xfrm>
            <a:off x="1520460" y="5604404"/>
            <a:ext cx="109024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北美</a:t>
            </a:r>
          </a:p>
        </p:txBody>
      </p:sp>
      <p:sp>
        <p:nvSpPr>
          <p:cNvPr id="260" name="Inhaltsplatzhalter 6"/>
          <p:cNvSpPr txBox="1"/>
          <p:nvPr/>
        </p:nvSpPr>
        <p:spPr>
          <a:xfrm>
            <a:off x="2690029" y="5604404"/>
            <a:ext cx="109024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Verdana"/>
              </a:defRPr>
            </a:pPr>
            <a:r>
              <a:rPr>
                <a:latin typeface="SimHei"/>
                <a:ea typeface="SimHei"/>
                <a:cs typeface="SimHei"/>
                <a:sym typeface="SimHei"/>
              </a:rPr>
              <a:t>日本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7BF0D"/>
      </a:accent1>
      <a:accent2>
        <a:srgbClr val="002C60"/>
      </a:accent2>
      <a:accent3>
        <a:srgbClr val="999999"/>
      </a:accent3>
      <a:accent4>
        <a:srgbClr val="737373"/>
      </a:accent4>
      <a:accent5>
        <a:srgbClr val="BFBFBF"/>
      </a:accent5>
      <a:accent6>
        <a:srgbClr val="585858"/>
      </a:accent6>
      <a:hlink>
        <a:srgbClr val="0000FF"/>
      </a:hlink>
      <a:folHlink>
        <a:srgbClr val="FF00FF"/>
      </a:folHlink>
    </a:clrScheme>
    <a:fontScheme name="Office-Design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7BF0D"/>
      </a:accent1>
      <a:accent2>
        <a:srgbClr val="002C60"/>
      </a:accent2>
      <a:accent3>
        <a:srgbClr val="999999"/>
      </a:accent3>
      <a:accent4>
        <a:srgbClr val="737373"/>
      </a:accent4>
      <a:accent5>
        <a:srgbClr val="BFBFBF"/>
      </a:accent5>
      <a:accent6>
        <a:srgbClr val="585858"/>
      </a:accent6>
      <a:hlink>
        <a:srgbClr val="0000FF"/>
      </a:hlink>
      <a:folHlink>
        <a:srgbClr val="FF00FF"/>
      </a:folHlink>
    </a:clrScheme>
    <a:fontScheme name="Office-Design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