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Verdana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Verdana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Verdana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Verdana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Verdana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Verdana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Verdana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Verdana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Verdan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E8CA"/>
          </a:solidFill>
        </a:fill>
      </a:tcStyle>
    </a:wholeTbl>
    <a:band2H>
      <a:tcTxStyle b="def" i="def"/>
      <a:tcStyle>
        <a:tcBdr/>
        <a:fill>
          <a:solidFill>
            <a:srgbClr val="EFF4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DDDD"/>
          </a:solidFill>
        </a:fill>
      </a:tcStyle>
    </a:wholeTbl>
    <a:band2H>
      <a:tcTxStyle b="def" i="def"/>
      <a:tcStyle>
        <a:tcBdr/>
        <a:fill>
          <a:solidFill>
            <a:schemeClr val="accent6">
              <a:lumOff val="59083"/>
            </a:schemeClr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5">
              <a:lumOff val="-14980"/>
            </a:scheme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5">
              <a:lumOff val="-14980"/>
            </a:schemeClr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5">
              <a:lumOff val="-1498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0D0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Shape 16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Verdana"/>
      </a:defRPr>
    </a:lvl1pPr>
    <a:lvl2pPr indent="228600" defTabSz="457200" latinLnBrk="0">
      <a:defRPr sz="1200">
        <a:latin typeface="+mj-lt"/>
        <a:ea typeface="+mj-ea"/>
        <a:cs typeface="+mj-cs"/>
        <a:sym typeface="Verdana"/>
      </a:defRPr>
    </a:lvl2pPr>
    <a:lvl3pPr indent="457200" defTabSz="457200" latinLnBrk="0">
      <a:defRPr sz="1200">
        <a:latin typeface="+mj-lt"/>
        <a:ea typeface="+mj-ea"/>
        <a:cs typeface="+mj-cs"/>
        <a:sym typeface="Verdana"/>
      </a:defRPr>
    </a:lvl3pPr>
    <a:lvl4pPr indent="685800" defTabSz="457200" latinLnBrk="0">
      <a:defRPr sz="1200">
        <a:latin typeface="+mj-lt"/>
        <a:ea typeface="+mj-ea"/>
        <a:cs typeface="+mj-cs"/>
        <a:sym typeface="Verdana"/>
      </a:defRPr>
    </a:lvl4pPr>
    <a:lvl5pPr indent="914400" defTabSz="457200" latinLnBrk="0">
      <a:defRPr sz="1200">
        <a:latin typeface="+mj-lt"/>
        <a:ea typeface="+mj-ea"/>
        <a:cs typeface="+mj-cs"/>
        <a:sym typeface="Verdana"/>
      </a:defRPr>
    </a:lvl5pPr>
    <a:lvl6pPr indent="1143000" defTabSz="457200" latinLnBrk="0">
      <a:defRPr sz="1200">
        <a:latin typeface="+mj-lt"/>
        <a:ea typeface="+mj-ea"/>
        <a:cs typeface="+mj-cs"/>
        <a:sym typeface="Verdana"/>
      </a:defRPr>
    </a:lvl6pPr>
    <a:lvl7pPr indent="1371600" defTabSz="457200" latinLnBrk="0">
      <a:defRPr sz="1200">
        <a:latin typeface="+mj-lt"/>
        <a:ea typeface="+mj-ea"/>
        <a:cs typeface="+mj-cs"/>
        <a:sym typeface="Verdana"/>
      </a:defRPr>
    </a:lvl7pPr>
    <a:lvl8pPr indent="1600200" defTabSz="457200" latinLnBrk="0">
      <a:defRPr sz="1200">
        <a:latin typeface="+mj-lt"/>
        <a:ea typeface="+mj-ea"/>
        <a:cs typeface="+mj-cs"/>
        <a:sym typeface="Verdana"/>
      </a:defRPr>
    </a:lvl8pPr>
    <a:lvl9pPr indent="1828800" defTabSz="457200" latinLnBrk="0">
      <a:defRPr sz="1200">
        <a:latin typeface="+mj-lt"/>
        <a:ea typeface="+mj-ea"/>
        <a:cs typeface="+mj-cs"/>
        <a:sym typeface="Verdana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hape 2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Sources:  Mark Jewell, IBM, various reference cases from EnOcean Alliance members 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foli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 und Inhalt Box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hteck 12"/>
          <p:cNvSpPr/>
          <p:nvPr/>
        </p:nvSpPr>
        <p:spPr>
          <a:xfrm>
            <a:off x="302839" y="6310312"/>
            <a:ext cx="3554162" cy="547688"/>
          </a:xfrm>
          <a:prstGeom prst="rect">
            <a:avLst/>
          </a:prstGeom>
          <a:solidFill>
            <a:srgbClr val="86B6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6" name="Slide Number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27" name="Body Level One…"/>
          <p:cNvSpPr txBox="1"/>
          <p:nvPr>
            <p:ph type="body" sz="quarter" idx="1" hasCustomPrompt="1"/>
          </p:nvPr>
        </p:nvSpPr>
        <p:spPr>
          <a:xfrm>
            <a:off x="430212" y="453580"/>
            <a:ext cx="6662740" cy="18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900">
                <a:solidFill>
                  <a:schemeClr val="accent2"/>
                </a:solidFill>
              </a:defRPr>
            </a:lvl1pPr>
            <a:lvl2pPr marL="145472" indent="-145472">
              <a:defRPr sz="900">
                <a:solidFill>
                  <a:schemeClr val="accent2"/>
                </a:solidFill>
              </a:defRPr>
            </a:lvl2pPr>
            <a:lvl3pPr marL="328468" indent="-150668">
              <a:defRPr sz="900">
                <a:solidFill>
                  <a:schemeClr val="accent2"/>
                </a:solidFill>
              </a:defRPr>
            </a:lvl3pPr>
            <a:lvl4pPr marL="506124" indent="-144174">
              <a:defRPr sz="900">
                <a:solidFill>
                  <a:schemeClr val="accent2"/>
                </a:solidFill>
              </a:defRPr>
            </a:lvl4pPr>
            <a:lvl5pPr marL="683635" indent="-145472">
              <a:defRPr sz="900">
                <a:solidFill>
                  <a:schemeClr val="accent2"/>
                </a:solidFill>
              </a:defRPr>
            </a:lvl5pPr>
          </a:lstStyle>
          <a:p>
            <a:pPr/>
            <a:r>
              <a:t>Overline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8" name="Rechteck 8"/>
          <p:cNvSpPr/>
          <p:nvPr/>
        </p:nvSpPr>
        <p:spPr>
          <a:xfrm>
            <a:off x="1" y="683169"/>
            <a:ext cx="7092951" cy="792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9" name="Title Text"/>
          <p:cNvSpPr txBox="1"/>
          <p:nvPr>
            <p:ph type="title"/>
          </p:nvPr>
        </p:nvSpPr>
        <p:spPr>
          <a:xfrm>
            <a:off x="430214" y="956613"/>
            <a:ext cx="3272029" cy="6883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pic>
        <p:nvPicPr>
          <p:cNvPr id="130" name="Bild 13" descr="Bild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33513" y="391197"/>
            <a:ext cx="1080276" cy="500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 und Inhalt Box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hteck 12"/>
          <p:cNvSpPr/>
          <p:nvPr/>
        </p:nvSpPr>
        <p:spPr>
          <a:xfrm>
            <a:off x="302839" y="6310312"/>
            <a:ext cx="3554162" cy="547688"/>
          </a:xfrm>
          <a:prstGeom prst="rect">
            <a:avLst/>
          </a:prstGeom>
          <a:solidFill>
            <a:srgbClr val="86B6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8" name="Slide Number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39" name="Body Level One…"/>
          <p:cNvSpPr txBox="1"/>
          <p:nvPr>
            <p:ph type="body" sz="quarter" idx="1" hasCustomPrompt="1"/>
          </p:nvPr>
        </p:nvSpPr>
        <p:spPr>
          <a:xfrm>
            <a:off x="430212" y="453580"/>
            <a:ext cx="6662740" cy="18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900">
                <a:solidFill>
                  <a:srgbClr val="FFFFFF"/>
                </a:solidFill>
              </a:defRPr>
            </a:lvl1pPr>
            <a:lvl2pPr marL="145472" indent="-145472">
              <a:defRPr sz="900">
                <a:solidFill>
                  <a:srgbClr val="FFFFFF"/>
                </a:solidFill>
              </a:defRPr>
            </a:lvl2pPr>
            <a:lvl3pPr marL="328468" indent="-150668">
              <a:defRPr sz="900">
                <a:solidFill>
                  <a:srgbClr val="FFFFFF"/>
                </a:solidFill>
              </a:defRPr>
            </a:lvl3pPr>
            <a:lvl4pPr marL="506124" indent="-144174">
              <a:defRPr sz="900">
                <a:solidFill>
                  <a:srgbClr val="FFFFFF"/>
                </a:solidFill>
              </a:defRPr>
            </a:lvl4pPr>
            <a:lvl5pPr marL="683635" indent="-145472">
              <a:defRPr sz="900">
                <a:solidFill>
                  <a:srgbClr val="FFFFFF"/>
                </a:solidFill>
              </a:defRPr>
            </a:lvl5pPr>
          </a:lstStyle>
          <a:p>
            <a:pPr/>
            <a:r>
              <a:t>Overline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0" name="Rechteck 8"/>
          <p:cNvSpPr/>
          <p:nvPr/>
        </p:nvSpPr>
        <p:spPr>
          <a:xfrm>
            <a:off x="1" y="683169"/>
            <a:ext cx="7092951" cy="792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1" name="Title Text"/>
          <p:cNvSpPr txBox="1"/>
          <p:nvPr>
            <p:ph type="title"/>
          </p:nvPr>
        </p:nvSpPr>
        <p:spPr>
          <a:xfrm>
            <a:off x="430214" y="956613"/>
            <a:ext cx="3272029" cy="6883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pic>
        <p:nvPicPr>
          <p:cNvPr id="142" name="Bild 14" descr="Bild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33514" y="391197"/>
            <a:ext cx="1080274" cy="500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rennchart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Body Level One…"/>
          <p:cNvSpPr txBox="1"/>
          <p:nvPr>
            <p:ph type="body" idx="1"/>
          </p:nvPr>
        </p:nvSpPr>
        <p:spPr>
          <a:xfrm>
            <a:off x="430212" y="1808163"/>
            <a:ext cx="8283576" cy="45021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2200">
                <a:solidFill>
                  <a:srgbClr val="FFFFFF"/>
                </a:solidFill>
              </a:defRPr>
            </a:lvl1pPr>
            <a:lvl2pPr>
              <a:defRPr sz="2200">
                <a:solidFill>
                  <a:srgbClr val="FFFFFF"/>
                </a:solidFill>
              </a:defRPr>
            </a:lvl2pPr>
            <a:lvl3pPr>
              <a:defRPr sz="2200">
                <a:solidFill>
                  <a:srgbClr val="FFFFFF"/>
                </a:solidFill>
              </a:defRPr>
            </a:lvl3pPr>
            <a:lvl4pPr>
              <a:defRPr sz="2200">
                <a:solidFill>
                  <a:srgbClr val="FFFFFF"/>
                </a:solidFill>
              </a:defRPr>
            </a:lvl4pPr>
            <a:lvl5pPr>
              <a:defRPr sz="22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Slide Number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1" name="Textplatzhalter 7"/>
          <p:cNvSpPr/>
          <p:nvPr>
            <p:ph type="body" sz="quarter" idx="21" hasCustomPrompt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900"/>
            </a:lvl1pPr>
          </a:lstStyle>
          <a:p>
            <a:pPr/>
            <a:r>
              <a:t>Overline</a:t>
            </a:r>
          </a:p>
        </p:txBody>
      </p:sp>
      <p:pic>
        <p:nvPicPr>
          <p:cNvPr id="152" name="Bild 7" descr="Bild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33513" y="391197"/>
            <a:ext cx="1080274" cy="500978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Rechteck 8"/>
          <p:cNvSpPr/>
          <p:nvPr/>
        </p:nvSpPr>
        <p:spPr>
          <a:xfrm>
            <a:off x="1" y="683169"/>
            <a:ext cx="7092951" cy="79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foli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 20" descr="Bild 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Rechteck 13"/>
          <p:cNvSpPr/>
          <p:nvPr/>
        </p:nvSpPr>
        <p:spPr>
          <a:xfrm>
            <a:off x="5159626" y="0"/>
            <a:ext cx="3571395" cy="1989140"/>
          </a:xfrm>
          <a:prstGeom prst="rect">
            <a:avLst/>
          </a:prstGeom>
          <a:solidFill>
            <a:srgbClr val="86B6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4" name="Bild 17" descr="Bild 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13049" y="392543"/>
            <a:ext cx="2361133" cy="1094977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Rechteck 18"/>
          <p:cNvSpPr/>
          <p:nvPr/>
        </p:nvSpPr>
        <p:spPr>
          <a:xfrm>
            <a:off x="5159626" y="2170113"/>
            <a:ext cx="3554162" cy="4140201"/>
          </a:xfrm>
          <a:prstGeom prst="rect">
            <a:avLst/>
          </a:pr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" name="Title Text"/>
          <p:cNvSpPr txBox="1"/>
          <p:nvPr>
            <p:ph type="title"/>
          </p:nvPr>
        </p:nvSpPr>
        <p:spPr>
          <a:xfrm>
            <a:off x="5813049" y="2409151"/>
            <a:ext cx="2468890" cy="1060115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7" name="Body Level One…"/>
          <p:cNvSpPr txBox="1"/>
          <p:nvPr>
            <p:ph type="body" sz="quarter" idx="1"/>
          </p:nvPr>
        </p:nvSpPr>
        <p:spPr>
          <a:xfrm>
            <a:off x="5813049" y="3609109"/>
            <a:ext cx="2468890" cy="249458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chemeClr val="accent2"/>
                </a:solidFill>
              </a:defRPr>
            </a:lvl1pPr>
            <a:lvl2pPr marL="0" indent="457200">
              <a:buSzTx/>
              <a:buNone/>
              <a:defRPr>
                <a:solidFill>
                  <a:schemeClr val="accent2"/>
                </a:solidFill>
              </a:defRPr>
            </a:lvl2pPr>
            <a:lvl3pPr marL="0" indent="914400">
              <a:buSzTx/>
              <a:buNone/>
              <a:defRPr>
                <a:solidFill>
                  <a:schemeClr val="accent2"/>
                </a:solidFill>
              </a:defRPr>
            </a:lvl3pPr>
            <a:lvl4pPr marL="0" indent="1371600">
              <a:buSzTx/>
              <a:buNone/>
              <a:defRPr>
                <a:solidFill>
                  <a:schemeClr val="accent2"/>
                </a:solidFill>
              </a:defRPr>
            </a:lvl4pPr>
            <a:lvl5pPr marL="0" indent="1828800">
              <a:buSzTx/>
              <a:buNone/>
              <a:defRPr>
                <a:solidFill>
                  <a:schemeClr val="accent2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Rechteck 19"/>
          <p:cNvSpPr/>
          <p:nvPr/>
        </p:nvSpPr>
        <p:spPr>
          <a:xfrm>
            <a:off x="5159628" y="6310312"/>
            <a:ext cx="3554161" cy="547688"/>
          </a:xfrm>
          <a:prstGeom prst="rect">
            <a:avLst/>
          </a:prstGeom>
          <a:solidFill>
            <a:srgbClr val="86B6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Bild 6" descr="Bild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Rechteck 18"/>
          <p:cNvSpPr/>
          <p:nvPr/>
        </p:nvSpPr>
        <p:spPr>
          <a:xfrm>
            <a:off x="5159626" y="1554788"/>
            <a:ext cx="3554162" cy="4755525"/>
          </a:xfrm>
          <a:prstGeom prst="rect">
            <a:avLst/>
          </a:pr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8" name="Rechteck 19"/>
          <p:cNvSpPr/>
          <p:nvPr/>
        </p:nvSpPr>
        <p:spPr>
          <a:xfrm>
            <a:off x="5159628" y="6310312"/>
            <a:ext cx="3554161" cy="547688"/>
          </a:xfrm>
          <a:prstGeom prst="rect">
            <a:avLst/>
          </a:prstGeom>
          <a:solidFill>
            <a:srgbClr val="86B6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5395576" y="1738890"/>
            <a:ext cx="3063394" cy="440329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lnSpc>
                <a:spcPct val="160000"/>
              </a:lnSpc>
              <a:defRPr>
                <a:solidFill>
                  <a:schemeClr val="accent2"/>
                </a:solidFill>
              </a:defRPr>
            </a:lvl1pPr>
            <a:lvl2pPr marL="0" indent="457200">
              <a:lnSpc>
                <a:spcPct val="160000"/>
              </a:lnSpc>
              <a:buSzTx/>
              <a:buNone/>
              <a:defRPr>
                <a:solidFill>
                  <a:schemeClr val="accent2"/>
                </a:solidFill>
              </a:defRPr>
            </a:lvl2pPr>
            <a:lvl3pPr marL="0" indent="914400">
              <a:lnSpc>
                <a:spcPct val="160000"/>
              </a:lnSpc>
              <a:buSzTx/>
              <a:buNone/>
              <a:defRPr>
                <a:solidFill>
                  <a:schemeClr val="accent2"/>
                </a:solidFill>
              </a:defRPr>
            </a:lvl3pPr>
            <a:lvl4pPr marL="0" indent="1371600">
              <a:lnSpc>
                <a:spcPct val="160000"/>
              </a:lnSpc>
              <a:buSzTx/>
              <a:buNone/>
              <a:defRPr>
                <a:solidFill>
                  <a:schemeClr val="accent2"/>
                </a:solidFill>
              </a:defRPr>
            </a:lvl4pPr>
            <a:lvl5pPr marL="0" indent="1828800">
              <a:lnSpc>
                <a:spcPct val="160000"/>
              </a:lnSpc>
              <a:buSzTx/>
              <a:buNone/>
              <a:defRPr>
                <a:solidFill>
                  <a:schemeClr val="accent2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0" name="Bild 12" descr="Bild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33513" y="391197"/>
            <a:ext cx="1080276" cy="500978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Rechteck 14"/>
          <p:cNvSpPr/>
          <p:nvPr/>
        </p:nvSpPr>
        <p:spPr>
          <a:xfrm>
            <a:off x="1" y="683169"/>
            <a:ext cx="7092951" cy="792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xfrm>
            <a:off x="8435016" y="649090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 und Inhalt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/>
          <p:nvPr>
            <p:ph type="title"/>
          </p:nvPr>
        </p:nvSpPr>
        <p:spPr>
          <a:xfrm>
            <a:off x="430214" y="956613"/>
            <a:ext cx="6662736" cy="6883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0" name="Body Level One…"/>
          <p:cNvSpPr txBox="1"/>
          <p:nvPr>
            <p:ph type="body" idx="1"/>
          </p:nvPr>
        </p:nvSpPr>
        <p:spPr>
          <a:xfrm>
            <a:off x="430212" y="1808163"/>
            <a:ext cx="6662740" cy="45021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2" name="Textplatzhalter 7"/>
          <p:cNvSpPr/>
          <p:nvPr>
            <p:ph type="body" sz="quarter" idx="21" hasCustomPrompt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900"/>
            </a:lvl1pPr>
          </a:lstStyle>
          <a:p>
            <a:pPr/>
            <a:r>
              <a:t>Overline</a:t>
            </a:r>
          </a:p>
        </p:txBody>
      </p:sp>
      <p:pic>
        <p:nvPicPr>
          <p:cNvPr id="53" name="Bild 7" descr="Bild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33513" y="391197"/>
            <a:ext cx="1080276" cy="500978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Rechteck 8"/>
          <p:cNvSpPr/>
          <p:nvPr/>
        </p:nvSpPr>
        <p:spPr>
          <a:xfrm>
            <a:off x="1" y="683169"/>
            <a:ext cx="7092951" cy="792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 und Inhalt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/>
          <p:nvPr>
            <p:ph type="title"/>
          </p:nvPr>
        </p:nvSpPr>
        <p:spPr>
          <a:xfrm>
            <a:off x="430214" y="956613"/>
            <a:ext cx="6662736" cy="6883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2300"/>
            </a:lvl1pPr>
          </a:lstStyle>
          <a:p>
            <a:pPr/>
            <a:r>
              <a:t>Title Text</a:t>
            </a:r>
          </a:p>
        </p:txBody>
      </p:sp>
      <p:sp>
        <p:nvSpPr>
          <p:cNvPr id="62" name="Body Level One…"/>
          <p:cNvSpPr txBox="1"/>
          <p:nvPr>
            <p:ph type="body" idx="1"/>
          </p:nvPr>
        </p:nvSpPr>
        <p:spPr>
          <a:xfrm>
            <a:off x="430212" y="1808163"/>
            <a:ext cx="6662740" cy="45021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Slide Number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4" name="Textplatzhalter 7"/>
          <p:cNvSpPr/>
          <p:nvPr>
            <p:ph type="body" sz="quarter" idx="21" hasCustomPrompt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900"/>
            </a:lvl1pPr>
          </a:lstStyle>
          <a:p>
            <a:pPr/>
            <a:r>
              <a:t>Overline</a:t>
            </a:r>
          </a:p>
        </p:txBody>
      </p:sp>
      <p:pic>
        <p:nvPicPr>
          <p:cNvPr id="65" name="Bild 7" descr="Bild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33513" y="391197"/>
            <a:ext cx="1080276" cy="500978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Rechteck 8"/>
          <p:cNvSpPr/>
          <p:nvPr/>
        </p:nvSpPr>
        <p:spPr>
          <a:xfrm>
            <a:off x="1" y="683169"/>
            <a:ext cx="7092951" cy="792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 und Inhalt Sky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Bild 10" descr="Bild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54430"/>
            <a:ext cx="9144000" cy="5703571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Title Text"/>
          <p:cNvSpPr txBox="1"/>
          <p:nvPr>
            <p:ph type="title"/>
          </p:nvPr>
        </p:nvSpPr>
        <p:spPr>
          <a:xfrm>
            <a:off x="430214" y="956613"/>
            <a:ext cx="6662736" cy="6883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75" name="Body Level One…"/>
          <p:cNvSpPr txBox="1"/>
          <p:nvPr>
            <p:ph type="body" idx="1"/>
          </p:nvPr>
        </p:nvSpPr>
        <p:spPr>
          <a:xfrm>
            <a:off x="430212" y="1808163"/>
            <a:ext cx="6662740" cy="45021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7" name="Textplatzhalter 7"/>
          <p:cNvSpPr/>
          <p:nvPr>
            <p:ph type="body" sz="quarter" idx="21" hasCustomPrompt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900"/>
            </a:lvl1pPr>
          </a:lstStyle>
          <a:p>
            <a:pPr/>
            <a:r>
              <a:t>Overline</a:t>
            </a:r>
          </a:p>
        </p:txBody>
      </p:sp>
      <p:pic>
        <p:nvPicPr>
          <p:cNvPr id="78" name="Bild 7" descr="Bild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33513" y="391197"/>
            <a:ext cx="1080276" cy="500978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Rechteck 8"/>
          <p:cNvSpPr/>
          <p:nvPr/>
        </p:nvSpPr>
        <p:spPr>
          <a:xfrm>
            <a:off x="1" y="683169"/>
            <a:ext cx="7092951" cy="792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 und Inhalt Skylin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Bild 11" descr="Bild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Title Text"/>
          <p:cNvSpPr txBox="1"/>
          <p:nvPr>
            <p:ph type="title"/>
          </p:nvPr>
        </p:nvSpPr>
        <p:spPr>
          <a:xfrm>
            <a:off x="430214" y="956613"/>
            <a:ext cx="6662736" cy="6883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88" name="Body Level One…"/>
          <p:cNvSpPr txBox="1"/>
          <p:nvPr>
            <p:ph type="body" idx="1"/>
          </p:nvPr>
        </p:nvSpPr>
        <p:spPr>
          <a:xfrm>
            <a:off x="430212" y="1808163"/>
            <a:ext cx="6662740" cy="45021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90" name="Textplatzhalter 7"/>
          <p:cNvSpPr/>
          <p:nvPr>
            <p:ph type="body" sz="quarter" idx="21" hasCustomPrompt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900"/>
            </a:lvl1pPr>
          </a:lstStyle>
          <a:p>
            <a:pPr/>
            <a:r>
              <a:t>Overline</a:t>
            </a:r>
          </a:p>
        </p:txBody>
      </p:sp>
      <p:pic>
        <p:nvPicPr>
          <p:cNvPr id="91" name="Bild 7" descr="Bild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33513" y="391197"/>
            <a:ext cx="1080276" cy="50097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Rechteck 8"/>
          <p:cNvSpPr/>
          <p:nvPr/>
        </p:nvSpPr>
        <p:spPr>
          <a:xfrm>
            <a:off x="1" y="683169"/>
            <a:ext cx="7092951" cy="792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 und Inhalt Skylin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9" descr="Bild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Title Text"/>
          <p:cNvSpPr txBox="1"/>
          <p:nvPr>
            <p:ph type="title"/>
          </p:nvPr>
        </p:nvSpPr>
        <p:spPr>
          <a:xfrm>
            <a:off x="430214" y="956613"/>
            <a:ext cx="6662736" cy="6883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01" name="Body Level One…"/>
          <p:cNvSpPr txBox="1"/>
          <p:nvPr>
            <p:ph type="body" idx="1"/>
          </p:nvPr>
        </p:nvSpPr>
        <p:spPr>
          <a:xfrm>
            <a:off x="430212" y="1808163"/>
            <a:ext cx="6662740" cy="45021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03" name="Textplatzhalter 7"/>
          <p:cNvSpPr/>
          <p:nvPr>
            <p:ph type="body" sz="quarter" idx="21" hasCustomPrompt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900"/>
            </a:lvl1pPr>
          </a:lstStyle>
          <a:p>
            <a:pPr/>
            <a:r>
              <a:t>Overline</a:t>
            </a:r>
          </a:p>
        </p:txBody>
      </p:sp>
      <p:pic>
        <p:nvPicPr>
          <p:cNvPr id="104" name="Bild 7" descr="Bild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33513" y="391197"/>
            <a:ext cx="1080276" cy="500978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Rechteck 8"/>
          <p:cNvSpPr/>
          <p:nvPr/>
        </p:nvSpPr>
        <p:spPr>
          <a:xfrm>
            <a:off x="1" y="683169"/>
            <a:ext cx="7092951" cy="792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 und Inhal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hteck 11"/>
          <p:cNvSpPr/>
          <p:nvPr/>
        </p:nvSpPr>
        <p:spPr>
          <a:xfrm>
            <a:off x="302839" y="716188"/>
            <a:ext cx="3554161" cy="5594125"/>
          </a:xfrm>
          <a:prstGeom prst="rect">
            <a:avLst/>
          </a:prstGeom>
          <a:solidFill>
            <a:srgbClr val="FFFFFF">
              <a:alpha val="7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3" name="Rechteck 12"/>
          <p:cNvSpPr/>
          <p:nvPr/>
        </p:nvSpPr>
        <p:spPr>
          <a:xfrm>
            <a:off x="302839" y="6310312"/>
            <a:ext cx="3554162" cy="547688"/>
          </a:xfrm>
          <a:prstGeom prst="rect">
            <a:avLst/>
          </a:prstGeom>
          <a:solidFill>
            <a:srgbClr val="86B6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4" name="Slide Number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5" name="Body Level One…"/>
          <p:cNvSpPr txBox="1"/>
          <p:nvPr>
            <p:ph type="body" sz="quarter" idx="1" hasCustomPrompt="1"/>
          </p:nvPr>
        </p:nvSpPr>
        <p:spPr>
          <a:xfrm>
            <a:off x="430212" y="453580"/>
            <a:ext cx="6662740" cy="18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900">
                <a:solidFill>
                  <a:srgbClr val="FFFFFF"/>
                </a:solidFill>
              </a:defRPr>
            </a:lvl1pPr>
            <a:lvl2pPr marL="145472" indent="-145472">
              <a:defRPr sz="900">
                <a:solidFill>
                  <a:srgbClr val="FFFFFF"/>
                </a:solidFill>
              </a:defRPr>
            </a:lvl2pPr>
            <a:lvl3pPr marL="328468" indent="-150668">
              <a:defRPr sz="900">
                <a:solidFill>
                  <a:srgbClr val="FFFFFF"/>
                </a:solidFill>
              </a:defRPr>
            </a:lvl3pPr>
            <a:lvl4pPr marL="506124" indent="-144174">
              <a:defRPr sz="900">
                <a:solidFill>
                  <a:srgbClr val="FFFFFF"/>
                </a:solidFill>
              </a:defRPr>
            </a:lvl4pPr>
            <a:lvl5pPr marL="683635" indent="-145472">
              <a:defRPr sz="900">
                <a:solidFill>
                  <a:srgbClr val="FFFFFF"/>
                </a:solidFill>
              </a:defRPr>
            </a:lvl5pPr>
          </a:lstStyle>
          <a:p>
            <a:pPr/>
            <a:r>
              <a:t>Overline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Rechteck 8"/>
          <p:cNvSpPr/>
          <p:nvPr/>
        </p:nvSpPr>
        <p:spPr>
          <a:xfrm>
            <a:off x="1" y="683169"/>
            <a:ext cx="7092951" cy="792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7" name="Title Text"/>
          <p:cNvSpPr txBox="1"/>
          <p:nvPr>
            <p:ph type="title"/>
          </p:nvPr>
        </p:nvSpPr>
        <p:spPr>
          <a:xfrm>
            <a:off x="430214" y="956613"/>
            <a:ext cx="3272029" cy="6883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pic>
        <p:nvPicPr>
          <p:cNvPr id="118" name="Bild 14" descr="Bild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33514" y="391197"/>
            <a:ext cx="1080274" cy="500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3" descr="Bild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hteck 13"/>
          <p:cNvSpPr/>
          <p:nvPr/>
        </p:nvSpPr>
        <p:spPr>
          <a:xfrm>
            <a:off x="5159626" y="0"/>
            <a:ext cx="3571395" cy="1989140"/>
          </a:xfrm>
          <a:prstGeom prst="rect">
            <a:avLst/>
          </a:prstGeom>
          <a:solidFill>
            <a:srgbClr val="86B6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" name="Bild 17" descr="Bild 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13049" y="392543"/>
            <a:ext cx="2361133" cy="109497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hteck 19"/>
          <p:cNvSpPr/>
          <p:nvPr/>
        </p:nvSpPr>
        <p:spPr>
          <a:xfrm>
            <a:off x="5159628" y="6310312"/>
            <a:ext cx="3554161" cy="547688"/>
          </a:xfrm>
          <a:prstGeom prst="rect">
            <a:avLst/>
          </a:prstGeom>
          <a:solidFill>
            <a:srgbClr val="86B6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" name="Title Text"/>
          <p:cNvSpPr txBox="1"/>
          <p:nvPr>
            <p:ph type="title"/>
          </p:nvPr>
        </p:nvSpPr>
        <p:spPr>
          <a:xfrm>
            <a:off x="457200" y="0"/>
            <a:ext cx="8229600" cy="1417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/>
          <a:p>
            <a:pPr/>
            <a:r>
              <a:t>Title Text</a:t>
            </a:r>
          </a:p>
        </p:txBody>
      </p:sp>
      <p:sp>
        <p:nvSpPr>
          <p:cNvPr id="7" name="Body Level One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 sz="7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j-lt"/>
          <a:ea typeface="+mj-ea"/>
          <a:cs typeface="+mj-cs"/>
          <a:sym typeface="Verdana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j-lt"/>
          <a:ea typeface="+mj-ea"/>
          <a:cs typeface="+mj-cs"/>
          <a:sym typeface="Verdana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j-lt"/>
          <a:ea typeface="+mj-ea"/>
          <a:cs typeface="+mj-cs"/>
          <a:sym typeface="Verdana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j-lt"/>
          <a:ea typeface="+mj-ea"/>
          <a:cs typeface="+mj-cs"/>
          <a:sym typeface="Verdana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j-lt"/>
          <a:ea typeface="+mj-ea"/>
          <a:cs typeface="+mj-cs"/>
          <a:sym typeface="Verdana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j-lt"/>
          <a:ea typeface="+mj-ea"/>
          <a:cs typeface="+mj-cs"/>
          <a:sym typeface="Verdana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j-lt"/>
          <a:ea typeface="+mj-ea"/>
          <a:cs typeface="+mj-cs"/>
          <a:sym typeface="Verdana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j-lt"/>
          <a:ea typeface="+mj-ea"/>
          <a:cs typeface="+mj-cs"/>
          <a:sym typeface="Verdana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j-lt"/>
          <a:ea typeface="+mj-ea"/>
          <a:cs typeface="+mj-cs"/>
          <a:sym typeface="Verdana"/>
        </a:defRPr>
      </a:lvl9pPr>
    </p:titleStyle>
    <p:bodyStyle>
      <a:lvl1pPr marL="0" marR="0" indent="0" algn="l" defTabSz="457200" rtl="0" latinLnBrk="0">
        <a:lnSpc>
          <a:spcPct val="13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solidFill>
            <a:srgbClr val="000000"/>
          </a:solidFill>
          <a:uFillTx/>
          <a:latin typeface="+mj-lt"/>
          <a:ea typeface="+mj-ea"/>
          <a:cs typeface="+mj-cs"/>
          <a:sym typeface="Verdana"/>
        </a:defRPr>
      </a:lvl1pPr>
      <a:lvl2pPr marL="177800" marR="0" indent="-177800" algn="l" defTabSz="457200" rtl="0" latinLnBrk="0">
        <a:lnSpc>
          <a:spcPct val="130000"/>
        </a:lnSpc>
        <a:spcBef>
          <a:spcPts val="0"/>
        </a:spcBef>
        <a:spcAft>
          <a:spcPts val="0"/>
        </a:spcAft>
        <a:buClrTx/>
        <a:buSzPct val="100000"/>
        <a:buFontTx/>
        <a:buChar char="&gt;"/>
        <a:tabLst/>
        <a:defRPr b="0" baseline="0" cap="none" i="0" spc="0" strike="noStrike" sz="1100" u="none">
          <a:solidFill>
            <a:srgbClr val="000000"/>
          </a:solidFill>
          <a:uFillTx/>
          <a:latin typeface="+mj-lt"/>
          <a:ea typeface="+mj-ea"/>
          <a:cs typeface="+mj-cs"/>
          <a:sym typeface="Verdana"/>
        </a:defRPr>
      </a:lvl2pPr>
      <a:lvl3pPr marL="361950" marR="0" indent="-184150" algn="l" defTabSz="457200" rtl="0" latinLnBrk="0">
        <a:lnSpc>
          <a:spcPct val="130000"/>
        </a:lnSpc>
        <a:spcBef>
          <a:spcPts val="0"/>
        </a:spcBef>
        <a:spcAft>
          <a:spcPts val="0"/>
        </a:spcAft>
        <a:buClrTx/>
        <a:buSzPct val="100000"/>
        <a:buFontTx/>
        <a:buChar char="&gt;"/>
        <a:tabLst/>
        <a:defRPr b="0" baseline="0" cap="none" i="0" spc="0" strike="noStrike" sz="1100" u="none">
          <a:solidFill>
            <a:srgbClr val="000000"/>
          </a:solidFill>
          <a:uFillTx/>
          <a:latin typeface="+mj-lt"/>
          <a:ea typeface="+mj-ea"/>
          <a:cs typeface="+mj-cs"/>
          <a:sym typeface="Verdana"/>
        </a:defRPr>
      </a:lvl3pPr>
      <a:lvl4pPr marL="538162" marR="0" indent="-176212" algn="l" defTabSz="457200" rtl="0" latinLnBrk="0">
        <a:lnSpc>
          <a:spcPct val="130000"/>
        </a:lnSpc>
        <a:spcBef>
          <a:spcPts val="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1100" u="none">
          <a:solidFill>
            <a:srgbClr val="000000"/>
          </a:solidFill>
          <a:uFillTx/>
          <a:latin typeface="+mj-lt"/>
          <a:ea typeface="+mj-ea"/>
          <a:cs typeface="+mj-cs"/>
          <a:sym typeface="Verdana"/>
        </a:defRPr>
      </a:lvl4pPr>
      <a:lvl5pPr marL="715962" marR="0" indent="-177800" algn="l" defTabSz="457200" rtl="0" latinLnBrk="0">
        <a:lnSpc>
          <a:spcPct val="130000"/>
        </a:lnSpc>
        <a:spcBef>
          <a:spcPts val="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1100" u="none">
          <a:solidFill>
            <a:srgbClr val="000000"/>
          </a:solidFill>
          <a:uFillTx/>
          <a:latin typeface="+mj-lt"/>
          <a:ea typeface="+mj-ea"/>
          <a:cs typeface="+mj-cs"/>
          <a:sym typeface="Verdana"/>
        </a:defRPr>
      </a:lvl5pPr>
      <a:lvl6pPr marL="2411729" marR="0" indent="-125729" algn="l" defTabSz="457200" rtl="0" latinLnBrk="0">
        <a:lnSpc>
          <a:spcPct val="13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1100" u="none">
          <a:solidFill>
            <a:srgbClr val="000000"/>
          </a:solidFill>
          <a:uFillTx/>
          <a:latin typeface="+mj-lt"/>
          <a:ea typeface="+mj-ea"/>
          <a:cs typeface="+mj-cs"/>
          <a:sym typeface="Verdana"/>
        </a:defRPr>
      </a:lvl6pPr>
      <a:lvl7pPr marL="2868929" marR="0" indent="-125729" algn="l" defTabSz="457200" rtl="0" latinLnBrk="0">
        <a:lnSpc>
          <a:spcPct val="13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1100" u="none">
          <a:solidFill>
            <a:srgbClr val="000000"/>
          </a:solidFill>
          <a:uFillTx/>
          <a:latin typeface="+mj-lt"/>
          <a:ea typeface="+mj-ea"/>
          <a:cs typeface="+mj-cs"/>
          <a:sym typeface="Verdana"/>
        </a:defRPr>
      </a:lvl7pPr>
      <a:lvl8pPr marL="3326129" marR="0" indent="-125729" algn="l" defTabSz="457200" rtl="0" latinLnBrk="0">
        <a:lnSpc>
          <a:spcPct val="13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1100" u="none">
          <a:solidFill>
            <a:srgbClr val="000000"/>
          </a:solidFill>
          <a:uFillTx/>
          <a:latin typeface="+mj-lt"/>
          <a:ea typeface="+mj-ea"/>
          <a:cs typeface="+mj-cs"/>
          <a:sym typeface="Verdana"/>
        </a:defRPr>
      </a:lvl8pPr>
      <a:lvl9pPr marL="3783329" marR="0" indent="-125729" algn="l" defTabSz="457200" rtl="0" latinLnBrk="0">
        <a:lnSpc>
          <a:spcPct val="13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1100" u="none">
          <a:solidFill>
            <a:srgbClr val="000000"/>
          </a:solidFill>
          <a:uFillTx/>
          <a:latin typeface="+mj-lt"/>
          <a:ea typeface="+mj-ea"/>
          <a:cs typeface="+mj-cs"/>
          <a:sym typeface="Verdana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Relationship Id="rId4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jpe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Fußzeilenplatzhalter 3"/>
          <p:cNvSpPr txBox="1"/>
          <p:nvPr/>
        </p:nvSpPr>
        <p:spPr>
          <a:xfrm>
            <a:off x="5395579" y="6490906"/>
            <a:ext cx="238998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163" name="Datumsplatzhalter 4"/>
          <p:cNvSpPr txBox="1"/>
          <p:nvPr/>
        </p:nvSpPr>
        <p:spPr>
          <a:xfrm>
            <a:off x="7838284" y="6490906"/>
            <a:ext cx="723733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July 23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Fußzeilenplatzhalter 2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263" name="Datumsplatzhalter 1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July 23</a:t>
            </a:r>
          </a:p>
        </p:txBody>
      </p:sp>
      <p:sp>
        <p:nvSpPr>
          <p:cNvPr id="264" name="Foliennummernplatzhalter 3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5" name="Textplatzhalter 9"/>
          <p:cNvSpPr txBox="1"/>
          <p:nvPr>
            <p:ph type="body" sz="quarter" idx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7. Unsere Kermärkte</a:t>
            </a:r>
          </a:p>
        </p:txBody>
      </p:sp>
      <p:sp>
        <p:nvSpPr>
          <p:cNvPr id="266" name="Titel 7"/>
          <p:cNvSpPr txBox="1"/>
          <p:nvPr>
            <p:ph type="title"/>
          </p:nvPr>
        </p:nvSpPr>
        <p:spPr>
          <a:xfrm>
            <a:off x="430213" y="956613"/>
            <a:ext cx="3272030" cy="688351"/>
          </a:xfrm>
          <a:prstGeom prst="rect">
            <a:avLst/>
          </a:prstGeom>
        </p:spPr>
        <p:txBody>
          <a:bodyPr/>
          <a:lstStyle/>
          <a:p>
            <a:pPr/>
            <a:r>
              <a:t>Smart Homes</a:t>
            </a:r>
          </a:p>
        </p:txBody>
      </p:sp>
      <p:sp>
        <p:nvSpPr>
          <p:cNvPr id="267" name="Inhaltsplatzhalter 8"/>
          <p:cNvSpPr txBox="1"/>
          <p:nvPr/>
        </p:nvSpPr>
        <p:spPr>
          <a:xfrm>
            <a:off x="430212" y="1808163"/>
            <a:ext cx="3272030" cy="436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defRPr sz="1100"/>
            </a:pPr>
            <a:r>
              <a:t>EnOcean-Lösungen sorgen für mehr Komfort und Sicherheit.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t>Einfache Planung, Installation und Betrieb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t>Interoperable Produkte verschiedenster Anbieter (internationaler Standard) 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t>Kein Batterien / keine laufende Wartung 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t>Nahtlose Schnittstellen zu diversen Smart Home-Standards und Endgeräten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t>Bewährt: EnOcean-Technologie</a:t>
            </a:r>
            <a:br/>
            <a:r>
              <a:t>in über 1.000.000 Gebäuden eingesetzt (z.B. Eigenheime, Betreutes Wohnen, Sozialer Wohnungsbau, Appartments)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Fußzeilenplatzhalter 2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270" name="Datumsplatzhalter 1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July 23</a:t>
            </a:r>
          </a:p>
        </p:txBody>
      </p:sp>
      <p:sp>
        <p:nvSpPr>
          <p:cNvPr id="271" name="Foliennummernplatzhalter 3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72" name="Textplatzhalter 9"/>
          <p:cNvSpPr txBox="1"/>
          <p:nvPr>
            <p:ph type="body" sz="quarter" idx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7. Unsere Kernmärkte</a:t>
            </a:r>
          </a:p>
        </p:txBody>
      </p:sp>
      <p:sp>
        <p:nvSpPr>
          <p:cNvPr id="273" name="Titel 7"/>
          <p:cNvSpPr txBox="1"/>
          <p:nvPr>
            <p:ph type="title"/>
          </p:nvPr>
        </p:nvSpPr>
        <p:spPr>
          <a:xfrm>
            <a:off x="430213" y="956613"/>
            <a:ext cx="3272030" cy="688351"/>
          </a:xfrm>
          <a:prstGeom prst="rect">
            <a:avLst/>
          </a:prstGeom>
        </p:spPr>
        <p:txBody>
          <a:bodyPr/>
          <a:lstStyle/>
          <a:p>
            <a:pPr/>
            <a:r>
              <a:t>Smart Buildings</a:t>
            </a:r>
          </a:p>
        </p:txBody>
      </p:sp>
      <p:sp>
        <p:nvSpPr>
          <p:cNvPr id="274" name="Inhaltsplatzhalter 8"/>
          <p:cNvSpPr txBox="1"/>
          <p:nvPr/>
        </p:nvSpPr>
        <p:spPr>
          <a:xfrm>
            <a:off x="430213" y="1808163"/>
            <a:ext cx="3405517" cy="436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defRPr sz="1100"/>
            </a:pPr>
            <a:r>
              <a:t>Drahtlose Schalter, Sensoren und Steuerungen senken Installationskosten und -zeit und ermöglichen eine effiziente Energienutzung.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t>Energie- und  CO</a:t>
            </a:r>
            <a:r>
              <a:rPr baseline="-25000"/>
              <a:t>2</a:t>
            </a:r>
            <a:r>
              <a:t>-Einsparung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t>Mehr Gesundheit &amp; Wohlbefinden (Komfort)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t>Einfache Planung, Installation und Betrieb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t>Interoperable Produkte verschiedenster Anbieter (internationaler Standard) 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t>Kein Batterien / keine laufende Wartung 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t>Nahtlose Schnittstellen zu Building Management Systemen und Cloud-Lösungen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t>Bewährt: EnOcean-Technologie in über 1.000.000 Gebäuden eingesetzt (z.B. Büros, Schulen, Kliniken, gewerbliche und historische Gebäude, Hotels, Einzelhandel)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Fußzeilenplatzhalter 2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277" name="Datumsplatzhalter 1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July 23</a:t>
            </a:r>
          </a:p>
        </p:txBody>
      </p:sp>
      <p:sp>
        <p:nvSpPr>
          <p:cNvPr id="278" name="Foliennummernplatzhalter 3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79" name="Textplatzhalter 9"/>
          <p:cNvSpPr txBox="1"/>
          <p:nvPr>
            <p:ph type="body" sz="quarter" idx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7. Unsere Kernmärkte</a:t>
            </a:r>
          </a:p>
        </p:txBody>
      </p:sp>
      <p:sp>
        <p:nvSpPr>
          <p:cNvPr id="280" name="Titel 7"/>
          <p:cNvSpPr txBox="1"/>
          <p:nvPr>
            <p:ph type="title"/>
          </p:nvPr>
        </p:nvSpPr>
        <p:spPr>
          <a:xfrm>
            <a:off x="430213" y="956613"/>
            <a:ext cx="3272030" cy="688351"/>
          </a:xfrm>
          <a:prstGeom prst="rect">
            <a:avLst/>
          </a:prstGeom>
        </p:spPr>
        <p:txBody>
          <a:bodyPr/>
          <a:lstStyle/>
          <a:p>
            <a:pPr/>
            <a:r>
              <a:t>Smart Spaces</a:t>
            </a:r>
          </a:p>
        </p:txBody>
      </p:sp>
      <p:sp>
        <p:nvSpPr>
          <p:cNvPr id="281" name="Inhaltsplatzhalter 8"/>
          <p:cNvSpPr txBox="1"/>
          <p:nvPr/>
        </p:nvSpPr>
        <p:spPr>
          <a:xfrm>
            <a:off x="430212" y="1808163"/>
            <a:ext cx="3272030" cy="436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defRPr sz="1100"/>
            </a:pPr>
            <a:r>
              <a:t>Wartungsfreie EnOcean-Lösungen 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Lucida Grande"/>
              <a:buChar char="&gt;"/>
              <a:defRPr sz="1100"/>
            </a:pPr>
            <a:r>
              <a:t>Schnelle Installation und einfacher Betrieb</a:t>
            </a:r>
            <a:br/>
            <a:r>
              <a:t>(v.a. bei Umbauten)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Lucida Grande"/>
              <a:buChar char="&gt;"/>
              <a:defRPr sz="1100"/>
            </a:pPr>
            <a:r>
              <a:t>Interoperable Produkte verschiedenster Anbieter (internationaler Standard) 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Lucida Grande"/>
              <a:buChar char="&gt;"/>
              <a:defRPr sz="1100"/>
            </a:pPr>
            <a:r>
              <a:t>Nahtlose Schnittstellen zu IT-Infrastruktur, </a:t>
            </a:r>
            <a:br/>
            <a:r>
              <a:t>BMS und Cloud-Lösungen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Lucida Grande"/>
              <a:buChar char="&gt;"/>
              <a:defRPr sz="1100"/>
            </a:pPr>
            <a:r>
              <a:t>Optimierung der Raum- und Energienutzung (Büro, Arbeitsplätze, Konferenzräume, Flächen)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Lucida Grande"/>
              <a:buChar char="&gt;"/>
              <a:defRPr sz="1100"/>
            </a:pPr>
            <a:r>
              <a:t>Optimierung von Hygiene- &amp; Abstandsmaßnahmen (Wartung/Reinigung nach Bedarf, Belegung) </a:t>
            </a:r>
          </a:p>
          <a:p>
            <a:pPr lvl="1" marL="177800" indent="-177800">
              <a:lnSpc>
                <a:spcPct val="1300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Lucida Grande"/>
              <a:buChar char="&gt;"/>
              <a:defRPr sz="1100"/>
            </a:pPr>
            <a:r>
              <a:t>Bewährt: EnOcean-Technologie in über 1.000.000 Gebäuden eingesetzt (z.B. Büros, Schulen, Kliniken, gewerbliche und historische Gebäude, Hotels, Einzelhandel)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Fußzeilenplatzhalter 2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284" name="Datumsplatzhalter 1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July 23</a:t>
            </a:r>
          </a:p>
        </p:txBody>
      </p:sp>
      <p:sp>
        <p:nvSpPr>
          <p:cNvPr id="285" name="Foliennummernplatzhalter 3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6" name="Textplatzhalter 4"/>
          <p:cNvSpPr txBox="1"/>
          <p:nvPr>
            <p:ph type="body" sz="quarter" idx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/>
          <a:lstStyle/>
          <a:p>
            <a:pPr/>
            <a:r>
              <a:t>8. Ein starkes Experten-Netzwerk</a:t>
            </a:r>
          </a:p>
        </p:txBody>
      </p:sp>
      <p:sp>
        <p:nvSpPr>
          <p:cNvPr id="287" name="Titel 5"/>
          <p:cNvSpPr txBox="1"/>
          <p:nvPr>
            <p:ph type="title"/>
          </p:nvPr>
        </p:nvSpPr>
        <p:spPr>
          <a:xfrm>
            <a:off x="430213" y="956613"/>
            <a:ext cx="3272030" cy="688351"/>
          </a:xfrm>
          <a:prstGeom prst="rect">
            <a:avLst/>
          </a:prstGeom>
        </p:spPr>
        <p:txBody>
          <a:bodyPr/>
          <a:lstStyle/>
          <a:p>
            <a:pPr/>
            <a:r>
              <a:t>Machen Sie mit!</a:t>
            </a:r>
          </a:p>
        </p:txBody>
      </p:sp>
      <p:sp>
        <p:nvSpPr>
          <p:cNvPr id="288" name="Inhaltsplatzhalter 6"/>
          <p:cNvSpPr txBox="1"/>
          <p:nvPr/>
        </p:nvSpPr>
        <p:spPr>
          <a:xfrm>
            <a:off x="430212" y="1808163"/>
            <a:ext cx="3272030" cy="436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130000"/>
              </a:lnSpc>
              <a:defRPr sz="1100"/>
            </a:pPr>
            <a:r>
              <a:t>Seit ihrer Gründung im Jahr 2008 ist die </a:t>
            </a:r>
          </a:p>
          <a:p>
            <a:pPr>
              <a:lnSpc>
                <a:spcPct val="130000"/>
              </a:lnSpc>
              <a:defRPr sz="1100"/>
            </a:pPr>
            <a:r>
              <a:t>EnOcean Alliance auf mehr als 400 Mitgliedsunternehmen angewachsen. Unser Board of Directors vereint Vertreter international führender Lösungsanbieter für </a:t>
            </a:r>
          </a:p>
          <a:p>
            <a:pPr>
              <a:lnSpc>
                <a:spcPct val="130000"/>
              </a:lnSpc>
              <a:defRPr sz="1100"/>
            </a:pPr>
            <a:r>
              <a:t>Smart Homes, Smart Buildings und Smart Spaces.</a:t>
            </a:r>
          </a:p>
          <a:p>
            <a:pPr>
              <a:lnSpc>
                <a:spcPct val="130000"/>
              </a:lnSpc>
              <a:defRPr sz="1100"/>
            </a:pPr>
          </a:p>
          <a:p>
            <a:pPr>
              <a:lnSpc>
                <a:spcPct val="130000"/>
              </a:lnSpc>
              <a:defRPr sz="1100"/>
            </a:pPr>
            <a:r>
              <a:t>Die Mitglieder der EnOcean Alliance sind Teil eines dynamischen, interoperablen Netzwerks aus Lösungen, Produkten und Services, das neue geschäftliche Perspektiven eröffnet.  </a:t>
            </a:r>
          </a:p>
          <a:p>
            <a:pPr>
              <a:lnSpc>
                <a:spcPct val="130000"/>
              </a:lnSpc>
              <a:defRPr sz="1100"/>
            </a:pPr>
          </a:p>
          <a:p>
            <a:pPr>
              <a:lnSpc>
                <a:spcPct val="130000"/>
              </a:lnSpc>
              <a:defRPr sz="1100"/>
            </a:pP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Fußzeilenplatzhalter 3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/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291" name="Inhaltsplatzhalter 1"/>
          <p:cNvSpPr txBox="1"/>
          <p:nvPr>
            <p:ph type="body" idx="1"/>
          </p:nvPr>
        </p:nvSpPr>
        <p:spPr>
          <a:xfrm>
            <a:off x="430210" y="1808163"/>
            <a:ext cx="8283576" cy="4502151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Wir möchten eine gesündere, sicherere und umweltfreundlichere Welt schaffen, indem wir das unendliche Potenzial unseres Funkstandards auf Energy Harvesting-Basis nutzen.</a:t>
            </a:r>
          </a:p>
          <a:p>
            <a:pPr>
              <a:defRPr b="1"/>
            </a:pPr>
            <a:r>
              <a:t> </a:t>
            </a:r>
          </a:p>
        </p:txBody>
      </p:sp>
      <p:sp>
        <p:nvSpPr>
          <p:cNvPr id="292" name="Datumsplatzhalter 2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700"/>
            </a:lvl1pPr>
          </a:lstStyle>
          <a:p>
            <a:pPr/>
            <a:r>
              <a:t>July 23</a:t>
            </a:r>
          </a:p>
        </p:txBody>
      </p:sp>
      <p:sp>
        <p:nvSpPr>
          <p:cNvPr id="293" name="Foliennummernplatzhalter 4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4" name="Textplatzhalter 5"/>
          <p:cNvSpPr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9. </a:t>
            </a:r>
            <a:r>
              <a:t>Unsere Vision</a:t>
            </a:r>
          </a:p>
        </p:txBody>
      </p:sp>
      <p:sp>
        <p:nvSpPr>
          <p:cNvPr id="295" name="Inhaltsplatzhalter 1"/>
          <p:cNvSpPr txBox="1"/>
          <p:nvPr/>
        </p:nvSpPr>
        <p:spPr>
          <a:xfrm>
            <a:off x="430212" y="1116857"/>
            <a:ext cx="828357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lnSpc>
                <a:spcPct val="130000"/>
              </a:lnSpc>
              <a:defRPr i="1" sz="3400">
                <a:solidFill>
                  <a:srgbClr val="FFFFFF"/>
                </a:solidFill>
              </a:defRPr>
            </a:lvl1pPr>
          </a:lstStyle>
          <a:p>
            <a:pPr/>
            <a:r>
              <a:t>Eine klare Vision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Fußzeilenplatzhalter 3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/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298" name="Datumsplatzhalter 2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700"/>
            </a:lvl1pPr>
          </a:lstStyle>
          <a:p>
            <a:pPr/>
            <a:r>
              <a:t>July 23</a:t>
            </a:r>
          </a:p>
        </p:txBody>
      </p:sp>
      <p:sp>
        <p:nvSpPr>
          <p:cNvPr id="299" name="Foliennummernplatzhalter 4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0" name="Textplatzhalter 5"/>
          <p:cNvSpPr txBox="1"/>
          <p:nvPr>
            <p:ph type="body" sz="quarter" idx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301" name="Inhaltsplatzhalter 1"/>
          <p:cNvSpPr txBox="1"/>
          <p:nvPr/>
        </p:nvSpPr>
        <p:spPr>
          <a:xfrm>
            <a:off x="430212" y="1358158"/>
            <a:ext cx="8283576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lnSpc>
                <a:spcPct val="130000"/>
              </a:lnSpc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Die EnOcean Alliance</a:t>
            </a:r>
          </a:p>
        </p:txBody>
      </p:sp>
      <p:sp>
        <p:nvSpPr>
          <p:cNvPr id="302" name="Inhaltsplatzhalter 1"/>
          <p:cNvSpPr txBox="1"/>
          <p:nvPr/>
        </p:nvSpPr>
        <p:spPr>
          <a:xfrm>
            <a:off x="430212" y="4563752"/>
            <a:ext cx="8283576" cy="64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30000"/>
              </a:lnSpc>
              <a:defRPr>
                <a:solidFill>
                  <a:srgbClr val="FFFFFF"/>
                </a:solidFill>
              </a:defRPr>
            </a:pPr>
            <a:r>
              <a:t>Vielen Dank für Ihre Aufmerksamkeit!</a:t>
            </a:r>
            <a:endParaRPr sz="2200"/>
          </a:p>
          <a:p>
            <a:pPr algn="ctr">
              <a:lnSpc>
                <a:spcPct val="130000"/>
              </a:lnSpc>
              <a:defRPr>
                <a:solidFill>
                  <a:srgbClr val="FFFFFF"/>
                </a:solidFill>
              </a:defRPr>
            </a:pPr>
            <a:r>
              <a:t>www.enocean-alliance.org</a:t>
            </a:r>
          </a:p>
        </p:txBody>
      </p:sp>
      <p:pic>
        <p:nvPicPr>
          <p:cNvPr id="303" name="Bild 8" descr="Bild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6693" y="5445223"/>
            <a:ext cx="1770613" cy="378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Bild 9" descr="Bild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0212" y="2455470"/>
            <a:ext cx="8283576" cy="15320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Fußzeilenplatzhalter 3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/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307" name="Inhaltsplatzhalter 1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Backup-Folien</a:t>
            </a:r>
          </a:p>
        </p:txBody>
      </p:sp>
      <p:sp>
        <p:nvSpPr>
          <p:cNvPr id="308" name="Datumsplatzhalter 2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700"/>
            </a:lvl1pPr>
          </a:lstStyle>
          <a:p>
            <a:pPr/>
            <a:r>
              <a:t>July 23</a:t>
            </a:r>
          </a:p>
        </p:txBody>
      </p:sp>
      <p:sp>
        <p:nvSpPr>
          <p:cNvPr id="309" name="Foliennummernplatzhalter 4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0" name="Textplatzhalter 5"/>
          <p:cNvSpPr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Fußzeilenplatzhalter 1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313" name="Textplatzhalter 3"/>
          <p:cNvSpPr txBox="1"/>
          <p:nvPr>
            <p:ph type="body" sz="quarter" idx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/>
          <a:lstStyle/>
          <a:p>
            <a:pPr/>
            <a:r>
              <a:t>10. Technische Zusammenarbeit </a:t>
            </a:r>
          </a:p>
        </p:txBody>
      </p:sp>
      <p:sp>
        <p:nvSpPr>
          <p:cNvPr id="314" name="Titel 4"/>
          <p:cNvSpPr txBox="1"/>
          <p:nvPr>
            <p:ph type="title"/>
          </p:nvPr>
        </p:nvSpPr>
        <p:spPr>
          <a:xfrm>
            <a:off x="430212" y="956613"/>
            <a:ext cx="3429269" cy="688351"/>
          </a:xfrm>
          <a:prstGeom prst="rect">
            <a:avLst/>
          </a:prstGeom>
        </p:spPr>
        <p:txBody>
          <a:bodyPr/>
          <a:lstStyle/>
          <a:p>
            <a:pPr/>
            <a:r>
              <a:t>Technische Zusammenarbeit </a:t>
            </a:r>
          </a:p>
        </p:txBody>
      </p:sp>
      <p:sp>
        <p:nvSpPr>
          <p:cNvPr id="315" name="Inhaltsplatzhalter 5"/>
          <p:cNvSpPr txBox="1"/>
          <p:nvPr/>
        </p:nvSpPr>
        <p:spPr>
          <a:xfrm>
            <a:off x="430212" y="1808163"/>
            <a:ext cx="3272030" cy="436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130000"/>
              </a:lnSpc>
              <a:defRPr sz="1100"/>
            </a:pPr>
            <a:r>
              <a:t>Experten unserer Mitgliedsunternehmen arbeiten in unserer Technical Working Group an der Weiterentwicklung und Verbesserung des EnOcean-Standards.</a:t>
            </a:r>
          </a:p>
          <a:p>
            <a:pPr>
              <a:lnSpc>
                <a:spcPct val="130000"/>
              </a:lnSpc>
              <a:defRPr sz="1100"/>
            </a:pPr>
          </a:p>
          <a:p>
            <a:pPr>
              <a:lnSpc>
                <a:spcPct val="130000"/>
              </a:lnSpc>
              <a:defRPr b="1" sz="1100"/>
            </a:pPr>
            <a:r>
              <a:t>Mitglieder haben exklusiven Zugang zu:</a:t>
            </a:r>
          </a:p>
          <a:p>
            <a:pPr lvl="1" marL="177800" indent="-177800">
              <a:lnSpc>
                <a:spcPct val="130000"/>
              </a:lnSpc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t>Software &amp; Support bei der Implementierung interoperabler Produkte auf Basis der Alliance-Spezifikationen </a:t>
            </a:r>
          </a:p>
          <a:p>
            <a:pPr lvl="1" marL="177800" indent="-177800">
              <a:lnSpc>
                <a:spcPct val="130000"/>
              </a:lnSpc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t>Vorschlag zusätzlicher Funktionalitäten und Profile für den EnOcean-Standard</a:t>
            </a:r>
          </a:p>
          <a:p>
            <a:pPr lvl="1" marL="177800" indent="-177800">
              <a:lnSpc>
                <a:spcPct val="130000"/>
              </a:lnSpc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t>Beta-Programme für Neuentwicklungen</a:t>
            </a:r>
          </a:p>
          <a:p>
            <a:pPr lvl="1" marL="177800" indent="-177800">
              <a:lnSpc>
                <a:spcPct val="130000"/>
              </a:lnSpc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t>Eindeutige Hersteller-ID für interoperable Produkte </a:t>
            </a:r>
          </a:p>
        </p:txBody>
      </p:sp>
      <p:sp>
        <p:nvSpPr>
          <p:cNvPr id="316" name="Datumsplatzhalter 6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July 23</a:t>
            </a:r>
          </a:p>
        </p:txBody>
      </p:sp>
      <p:sp>
        <p:nvSpPr>
          <p:cNvPr id="317" name="Foliennummernplatzhalter 8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Fußzeilenplatzhalter 2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320" name="Rechteck 10"/>
          <p:cNvSpPr/>
          <p:nvPr/>
        </p:nvSpPr>
        <p:spPr>
          <a:xfrm>
            <a:off x="302839" y="769705"/>
            <a:ext cx="3554161" cy="5540609"/>
          </a:xfrm>
          <a:prstGeom prst="rect">
            <a:avLst/>
          </a:prstGeom>
          <a:solidFill>
            <a:srgbClr val="FFFFFF">
              <a:alpha val="78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21" name="Datumsplatzhalter 1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July 23</a:t>
            </a:r>
          </a:p>
        </p:txBody>
      </p:sp>
      <p:sp>
        <p:nvSpPr>
          <p:cNvPr id="322" name="Foliennummernplatzhalter 3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3" name="Textplatzhalter 9"/>
          <p:cNvSpPr txBox="1"/>
          <p:nvPr>
            <p:ph type="body" sz="quarter" idx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/>
          <a:lstStyle/>
          <a:p>
            <a:pPr/>
            <a:r>
              <a:t>11. Marketing-Kooperation</a:t>
            </a:r>
          </a:p>
        </p:txBody>
      </p:sp>
      <p:sp>
        <p:nvSpPr>
          <p:cNvPr id="324" name="Titel 7"/>
          <p:cNvSpPr txBox="1"/>
          <p:nvPr>
            <p:ph type="title"/>
          </p:nvPr>
        </p:nvSpPr>
        <p:spPr>
          <a:xfrm>
            <a:off x="430213" y="956613"/>
            <a:ext cx="3272030" cy="688351"/>
          </a:xfrm>
          <a:prstGeom prst="rect">
            <a:avLst/>
          </a:prstGeom>
        </p:spPr>
        <p:txBody>
          <a:bodyPr/>
          <a:lstStyle/>
          <a:p>
            <a:pPr/>
            <a:r>
              <a:t>Marketing-Kooperation</a:t>
            </a:r>
            <a:r>
              <a:t> </a:t>
            </a:r>
          </a:p>
        </p:txBody>
      </p:sp>
      <p:sp>
        <p:nvSpPr>
          <p:cNvPr id="325" name="Inhaltsplatzhalter 8"/>
          <p:cNvSpPr txBox="1"/>
          <p:nvPr/>
        </p:nvSpPr>
        <p:spPr>
          <a:xfrm>
            <a:off x="430212" y="1808163"/>
            <a:ext cx="3272030" cy="436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1" marL="177800" indent="-177800">
              <a:lnSpc>
                <a:spcPct val="130000"/>
              </a:lnSpc>
              <a:buClr>
                <a:schemeClr val="accent2"/>
              </a:buClr>
              <a:buSzPct val="100000"/>
              <a:buFont typeface="Lucida Grande"/>
              <a:buChar char="&gt;"/>
              <a:defRPr sz="1100"/>
            </a:pPr>
            <a:r>
              <a:t>Großteil der Mitgliedsbeiträge fließt in Marketing- und Networking-Aktivitäten </a:t>
            </a:r>
          </a:p>
          <a:p>
            <a:pPr lvl="1" indent="0">
              <a:lnSpc>
                <a:spcPct val="130000"/>
              </a:lnSpc>
              <a:defRPr sz="1100"/>
            </a:pPr>
          </a:p>
          <a:p>
            <a:pPr lvl="1" marL="177800" indent="-177800">
              <a:lnSpc>
                <a:spcPct val="130000"/>
              </a:lnSpc>
              <a:buClr>
                <a:schemeClr val="accent2"/>
              </a:buClr>
              <a:buSzPct val="100000"/>
              <a:buFont typeface="Lucida Grande"/>
              <a:buChar char="&gt;"/>
              <a:defRPr sz="1100"/>
            </a:pPr>
            <a:r>
              <a:t>Starke Präsenz der Produkte und Lösungen der Mitglieder auf EnOcean Alliance-Website </a:t>
            </a:r>
          </a:p>
          <a:p>
            <a:pPr lvl="1" marL="177800" indent="-177800">
              <a:lnSpc>
                <a:spcPct val="130000"/>
              </a:lnSpc>
              <a:buClr>
                <a:schemeClr val="accent2"/>
              </a:buClr>
              <a:buSzPct val="100000"/>
              <a:buFont typeface="Lucida Grande"/>
              <a:buChar char="&gt;"/>
              <a:defRPr sz="1100"/>
            </a:pPr>
          </a:p>
          <a:p>
            <a:pPr lvl="1" marL="177800" indent="-177800">
              <a:lnSpc>
                <a:spcPct val="130000"/>
              </a:lnSpc>
              <a:buClr>
                <a:schemeClr val="accent2"/>
              </a:buClr>
              <a:buSzPct val="100000"/>
              <a:buFont typeface="Lucida Grande"/>
              <a:buChar char="&gt;"/>
              <a:defRPr sz="1100"/>
            </a:pPr>
            <a:r>
              <a:t>Social Media Promotion (YouTube, Twitter, </a:t>
            </a:r>
            <a:br/>
            <a:r>
              <a:t>Facebook, LinkedIn)</a:t>
            </a:r>
          </a:p>
          <a:p>
            <a:pPr lvl="1" marL="177800" indent="-177800">
              <a:lnSpc>
                <a:spcPct val="130000"/>
              </a:lnSpc>
              <a:buClr>
                <a:schemeClr val="accent2"/>
              </a:buClr>
              <a:buSzPct val="100000"/>
              <a:buFont typeface="Lucida Grande"/>
              <a:buChar char="&gt;"/>
              <a:defRPr sz="1100"/>
            </a:pPr>
          </a:p>
          <a:p>
            <a:pPr lvl="1" marL="177800" indent="-177800">
              <a:lnSpc>
                <a:spcPct val="130000"/>
              </a:lnSpc>
              <a:buClr>
                <a:schemeClr val="accent2"/>
              </a:buClr>
              <a:buSzPct val="100000"/>
              <a:buFont typeface="Lucida Grande"/>
              <a:buChar char="&gt;"/>
              <a:defRPr sz="1100"/>
            </a:pPr>
            <a:r>
              <a:t>Marketing- &amp; Trainingsunterlagen exklusiv für Mitglieder</a:t>
            </a:r>
          </a:p>
          <a:p>
            <a:pPr lvl="1" marL="177800" indent="-177800">
              <a:lnSpc>
                <a:spcPct val="130000"/>
              </a:lnSpc>
              <a:buClr>
                <a:schemeClr val="accent2"/>
              </a:buClr>
              <a:buSzPct val="100000"/>
              <a:buFont typeface="Lucida Grande"/>
              <a:buChar char="&gt;"/>
              <a:defRPr sz="1100"/>
            </a:pPr>
          </a:p>
          <a:p>
            <a:pPr lvl="1" marL="177800" indent="-177800">
              <a:lnSpc>
                <a:spcPct val="130000"/>
              </a:lnSpc>
              <a:buClr>
                <a:schemeClr val="accent2"/>
              </a:buClr>
              <a:buSzPct val="100000"/>
              <a:buFont typeface="Lucida Grande"/>
              <a:buChar char="&gt;"/>
              <a:defRPr sz="1100"/>
            </a:pPr>
            <a:r>
              <a:t>Gezielte Medienarbeit mit lokaler und globaler Fachpresse</a:t>
            </a:r>
          </a:p>
          <a:p>
            <a:pPr lvl="1" marL="177800" indent="-177800">
              <a:lnSpc>
                <a:spcPct val="130000"/>
              </a:lnSpc>
              <a:buClr>
                <a:schemeClr val="accent2"/>
              </a:buClr>
              <a:buSzPct val="100000"/>
              <a:buFont typeface="Lucida Grande"/>
              <a:buChar char="&gt;"/>
              <a:defRPr sz="1100"/>
            </a:pPr>
          </a:p>
          <a:p>
            <a:pPr lvl="1" marL="177800" indent="-177800">
              <a:lnSpc>
                <a:spcPct val="130000"/>
              </a:lnSpc>
              <a:buClr>
                <a:schemeClr val="accent2"/>
              </a:buClr>
              <a:buSzPct val="100000"/>
              <a:buFont typeface="Lucida Grande"/>
              <a:buChar char="&gt;"/>
              <a:defRPr sz="1100"/>
            </a:pPr>
            <a:r>
              <a:t>Häufige internationale Messepräsenz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Fußzeilenplatzhalter 2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328" name="Datumsplatzhalter 1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July 23</a:t>
            </a:r>
          </a:p>
        </p:txBody>
      </p:sp>
      <p:sp>
        <p:nvSpPr>
          <p:cNvPr id="329" name="Foliennummernplatzhalter 3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30" name="Textplatzhalter 4"/>
          <p:cNvSpPr txBox="1"/>
          <p:nvPr>
            <p:ph type="body" sz="quarter" idx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/>
          <a:lstStyle/>
          <a:p>
            <a:pPr/>
            <a:r>
              <a:t>12. Unendliche Anwendungsmöglichkeiten</a:t>
            </a:r>
          </a:p>
        </p:txBody>
      </p:sp>
      <p:sp>
        <p:nvSpPr>
          <p:cNvPr id="331" name="Titel 5"/>
          <p:cNvSpPr txBox="1"/>
          <p:nvPr>
            <p:ph type="title"/>
          </p:nvPr>
        </p:nvSpPr>
        <p:spPr>
          <a:xfrm>
            <a:off x="430213" y="956613"/>
            <a:ext cx="3272030" cy="688351"/>
          </a:xfrm>
          <a:prstGeom prst="rect">
            <a:avLst/>
          </a:prstGeom>
        </p:spPr>
        <p:txBody>
          <a:bodyPr/>
          <a:lstStyle/>
          <a:p>
            <a:pPr/>
            <a:r>
              <a:t>Unendliche Anwendungsmöglichkeiten </a:t>
            </a:r>
          </a:p>
        </p:txBody>
      </p:sp>
      <p:sp>
        <p:nvSpPr>
          <p:cNvPr id="332" name="Inhaltsplatzhalter 6"/>
          <p:cNvSpPr txBox="1"/>
          <p:nvPr/>
        </p:nvSpPr>
        <p:spPr>
          <a:xfrm>
            <a:off x="430212" y="1808163"/>
            <a:ext cx="3272030" cy="436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130000"/>
              </a:lnSpc>
              <a:defRPr sz="1100"/>
            </a:lvl1pPr>
          </a:lstStyle>
          <a:p>
            <a:pPr/>
            <a:r>
              <a:t>Dank Energy Harvesting bietet der EnOcean Funkstandard schier unendliche Anwendungs-möglichkeiten – wie etwa 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Fußzeilenplatzhalter 3"/>
          <p:cNvSpPr txBox="1"/>
          <p:nvPr/>
        </p:nvSpPr>
        <p:spPr>
          <a:xfrm>
            <a:off x="5395576" y="6490906"/>
            <a:ext cx="185152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166" name="Untertitel 1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1. Ihre Chancen </a:t>
            </a:r>
          </a:p>
          <a:p>
            <a:pPr/>
            <a:r>
              <a:t>2. Nutzen für Anwender </a:t>
            </a:r>
          </a:p>
          <a:p>
            <a:pPr/>
            <a:r>
              <a:t>3. Das sind wir</a:t>
            </a:r>
          </a:p>
          <a:p>
            <a:pPr/>
            <a:r>
              <a:t>4. Unsere Mission </a:t>
            </a:r>
          </a:p>
          <a:p>
            <a:pPr/>
            <a:r>
              <a:t>5. Unsere Mitgliedsunternehmen </a:t>
            </a:r>
          </a:p>
          <a:p>
            <a:pPr/>
            <a:r>
              <a:t>6. Der EnOcean-Funkstandard</a:t>
            </a:r>
          </a:p>
          <a:p>
            <a:pPr/>
            <a:r>
              <a:t>7. Unsere Kernmärkte</a:t>
            </a:r>
          </a:p>
          <a:p>
            <a:pPr/>
            <a:r>
              <a:t>8. Ein starkes Experten-Netzwerk</a:t>
            </a:r>
          </a:p>
          <a:p>
            <a:pPr/>
            <a:r>
              <a:t>9. Unsere Vision</a:t>
            </a:r>
          </a:p>
        </p:txBody>
      </p:sp>
      <p:sp>
        <p:nvSpPr>
          <p:cNvPr id="167" name="Datumsplatzhalter 4"/>
          <p:cNvSpPr txBox="1"/>
          <p:nvPr/>
        </p:nvSpPr>
        <p:spPr>
          <a:xfrm>
            <a:off x="7573102" y="6490906"/>
            <a:ext cx="46355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July 23</a:t>
            </a:r>
          </a:p>
        </p:txBody>
      </p:sp>
      <p:sp>
        <p:nvSpPr>
          <p:cNvPr id="168" name="Foliennummernplatzhalter 5"/>
          <p:cNvSpPr txBox="1"/>
          <p:nvPr>
            <p:ph type="sldNum" sz="quarter" idx="2"/>
          </p:nvPr>
        </p:nvSpPr>
        <p:spPr>
          <a:xfrm>
            <a:off x="8435016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Fußzeilenplatzhalter 2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335" name="Datumsplatzhalter 1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July 23</a:t>
            </a:r>
          </a:p>
        </p:txBody>
      </p:sp>
      <p:sp>
        <p:nvSpPr>
          <p:cNvPr id="336" name="Foliennummernplatzhalter 3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37" name="Textplatzhalter 4"/>
          <p:cNvSpPr txBox="1"/>
          <p:nvPr>
            <p:ph type="body" sz="quarter" idx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/>
          <a:lstStyle/>
          <a:p>
            <a:pPr/>
            <a:r>
              <a:t>14. Die Gebäude-Revolution</a:t>
            </a:r>
          </a:p>
        </p:txBody>
      </p:sp>
      <p:sp>
        <p:nvSpPr>
          <p:cNvPr id="338" name="Titel 5"/>
          <p:cNvSpPr txBox="1"/>
          <p:nvPr>
            <p:ph type="title"/>
          </p:nvPr>
        </p:nvSpPr>
        <p:spPr>
          <a:xfrm>
            <a:off x="430213" y="956613"/>
            <a:ext cx="3272030" cy="688351"/>
          </a:xfrm>
          <a:prstGeom prst="rect">
            <a:avLst/>
          </a:prstGeom>
        </p:spPr>
        <p:txBody>
          <a:bodyPr/>
          <a:lstStyle/>
          <a:p>
            <a:pPr/>
            <a:r>
              <a:t>Die Gebäude-Revolution</a:t>
            </a:r>
          </a:p>
        </p:txBody>
      </p:sp>
      <p:sp>
        <p:nvSpPr>
          <p:cNvPr id="339" name="Inhaltsplatzhalter 6"/>
          <p:cNvSpPr txBox="1"/>
          <p:nvPr/>
        </p:nvSpPr>
        <p:spPr>
          <a:xfrm>
            <a:off x="430212" y="1808163"/>
            <a:ext cx="3272030" cy="436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130000"/>
              </a:lnSpc>
              <a:defRPr sz="1100"/>
            </a:pPr>
            <a:r>
              <a:t>Die Art und Weise, wie Gebäude geplant, konstruiert und betrieben werden, verändert sich grundlegend. </a:t>
            </a:r>
            <a:br/>
          </a:p>
          <a:p>
            <a:pPr>
              <a:lnSpc>
                <a:spcPct val="130000"/>
              </a:lnSpc>
              <a:spcBef>
                <a:spcPts val="300"/>
              </a:spcBef>
              <a:defRPr sz="1100"/>
            </a:pPr>
            <a:r>
              <a:t>In Zukunft sind alle Gebäude:</a:t>
            </a:r>
          </a:p>
          <a:p>
            <a:pPr>
              <a:lnSpc>
                <a:spcPct val="130000"/>
              </a:lnSpc>
              <a:defRPr sz="1100"/>
            </a:pPr>
          </a:p>
          <a:p>
            <a:pPr>
              <a:lnSpc>
                <a:spcPct val="130000"/>
              </a:lnSpc>
              <a:defRPr sz="1100"/>
            </a:pPr>
          </a:p>
          <a:p>
            <a:pPr>
              <a:lnSpc>
                <a:spcPct val="130000"/>
              </a:lnSpc>
              <a:defRPr sz="1100"/>
            </a:pPr>
          </a:p>
          <a:p>
            <a:pPr>
              <a:lnSpc>
                <a:spcPct val="130000"/>
              </a:lnSpc>
              <a:defRPr sz="1100"/>
            </a:pPr>
          </a:p>
          <a:p>
            <a:pPr>
              <a:lnSpc>
                <a:spcPct val="130000"/>
              </a:lnSpc>
              <a:defRPr sz="1100"/>
            </a:pPr>
          </a:p>
          <a:p>
            <a:pPr>
              <a:lnSpc>
                <a:spcPct val="130000"/>
              </a:lnSpc>
              <a:defRPr sz="1100"/>
            </a:pPr>
          </a:p>
          <a:p>
            <a:pPr>
              <a:lnSpc>
                <a:spcPct val="130000"/>
              </a:lnSpc>
              <a:defRPr sz="1100"/>
            </a:pPr>
          </a:p>
          <a:p>
            <a:pPr>
              <a:lnSpc>
                <a:spcPct val="130000"/>
              </a:lnSpc>
              <a:defRPr sz="1100"/>
            </a:pPr>
          </a:p>
          <a:p>
            <a:pPr>
              <a:lnSpc>
                <a:spcPct val="130000"/>
              </a:lnSpc>
              <a:defRPr sz="1100"/>
            </a:pPr>
          </a:p>
          <a:p>
            <a:pPr>
              <a:lnSpc>
                <a:spcPct val="130000"/>
              </a:lnSpc>
              <a:defRPr sz="1100"/>
            </a:pPr>
            <a:r>
              <a:t>Wartungsfreie und interoperable Lösungen auf Basis des offenen EnOcean-Funkstandards ermöglichen “Smarter Connectivity”. Damit ebnen sie den Weg hin zur digitalen Gebäude-Revolution.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Fußzeilenplatzhalter 3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171" name="Titel 1"/>
          <p:cNvSpPr txBox="1"/>
          <p:nvPr>
            <p:ph type="title"/>
          </p:nvPr>
        </p:nvSpPr>
        <p:spPr>
          <a:xfrm>
            <a:off x="430214" y="956613"/>
            <a:ext cx="6662736" cy="688351"/>
          </a:xfrm>
          <a:prstGeom prst="rect">
            <a:avLst/>
          </a:prstGeom>
        </p:spPr>
        <p:txBody>
          <a:bodyPr/>
          <a:lstStyle/>
          <a:p>
            <a:pPr/>
            <a:r>
              <a:t>Ihre Chancen </a:t>
            </a:r>
          </a:p>
        </p:txBody>
      </p:sp>
      <p:sp>
        <p:nvSpPr>
          <p:cNvPr id="172" name="Datumsplatzhalter 6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July 23</a:t>
            </a:r>
          </a:p>
        </p:txBody>
      </p:sp>
      <p:sp>
        <p:nvSpPr>
          <p:cNvPr id="173" name="Textplatzhalter 5"/>
          <p:cNvSpPr txBox="1"/>
          <p:nvPr>
            <p:ph type="body" sz="quarter" idx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/>
            <a:r>
              <a:t>1. Ihre Chancen </a:t>
            </a:r>
          </a:p>
        </p:txBody>
      </p:sp>
      <p:grpSp>
        <p:nvGrpSpPr>
          <p:cNvPr id="176" name="Inhaltsplatzhalter 2"/>
          <p:cNvGrpSpPr/>
          <p:nvPr/>
        </p:nvGrpSpPr>
        <p:grpSpPr>
          <a:xfrm>
            <a:off x="0" y="1808163"/>
            <a:ext cx="4476997" cy="643467"/>
            <a:chOff x="0" y="0"/>
            <a:chExt cx="4476996" cy="643466"/>
          </a:xfrm>
        </p:grpSpPr>
        <p:sp>
          <p:nvSpPr>
            <p:cNvPr id="174" name="Rectangle"/>
            <p:cNvSpPr/>
            <p:nvPr/>
          </p:nvSpPr>
          <p:spPr>
            <a:xfrm>
              <a:off x="0" y="-1"/>
              <a:ext cx="4476997" cy="64346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30000"/>
                </a:lnSpc>
                <a:defRPr sz="1100"/>
              </a:pPr>
            </a:p>
          </p:txBody>
        </p:sp>
        <p:sp>
          <p:nvSpPr>
            <p:cNvPr id="175" name="Milliarden vernetzter Sensoren im Jahr 2020 Trilliarden vernetzter Sensoren im Jahr 2032"/>
            <p:cNvSpPr txBox="1"/>
            <p:nvPr/>
          </p:nvSpPr>
          <p:spPr>
            <a:xfrm>
              <a:off x="144000" y="-1"/>
              <a:ext cx="4188998" cy="539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000" tIns="36000" rIns="36000" bIns="36000" numCol="1" anchor="t">
              <a:spAutoFit/>
            </a:bodyPr>
            <a:lstStyle/>
            <a:p>
              <a:pPr indent="258763">
                <a:lnSpc>
                  <a:spcPct val="130000"/>
                </a:lnSpc>
                <a:defRPr sz="1300">
                  <a:solidFill>
                    <a:srgbClr val="FFFFFF"/>
                  </a:solidFill>
                </a:defRPr>
              </a:pPr>
              <a:r>
                <a:t>Milliarden vernetzter Sensoren im Jahr 2020</a:t>
              </a:r>
              <a:br/>
              <a:r>
                <a:t>Trilliarden vernetzter Sensoren im Jahr 2032</a:t>
              </a:r>
            </a:p>
          </p:txBody>
        </p:sp>
      </p:grpSp>
      <p:sp>
        <p:nvSpPr>
          <p:cNvPr id="177" name="Textfeld 11"/>
          <p:cNvSpPr txBox="1"/>
          <p:nvPr/>
        </p:nvSpPr>
        <p:spPr>
          <a:xfrm>
            <a:off x="1390450" y="3375261"/>
            <a:ext cx="147159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i="1" sz="1100"/>
            </a:lvl1pPr>
          </a:lstStyle>
          <a:p>
            <a:pPr/>
            <a:r>
              <a:t>Jahrzehntelang wartungsfrei</a:t>
            </a:r>
          </a:p>
        </p:txBody>
      </p:sp>
      <p:sp>
        <p:nvSpPr>
          <p:cNvPr id="178" name="Gerade Verbindung 16"/>
          <p:cNvSpPr/>
          <p:nvPr/>
        </p:nvSpPr>
        <p:spPr>
          <a:xfrm flipH="1">
            <a:off x="1332838" y="3268132"/>
            <a:ext cx="1" cy="1083736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9" name="Textfeld 19"/>
          <p:cNvSpPr txBox="1"/>
          <p:nvPr/>
        </p:nvSpPr>
        <p:spPr>
          <a:xfrm>
            <a:off x="5778155" y="2909298"/>
            <a:ext cx="1385116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i="1" sz="1100"/>
            </a:lvl1pPr>
          </a:lstStyle>
          <a:p>
            <a:pPr/>
            <a:r>
              <a:t>Anbieter-unabhängig </a:t>
            </a:r>
          </a:p>
        </p:txBody>
      </p:sp>
      <p:sp>
        <p:nvSpPr>
          <p:cNvPr id="180" name="Gerade Verbindung 20"/>
          <p:cNvSpPr/>
          <p:nvPr/>
        </p:nvSpPr>
        <p:spPr>
          <a:xfrm>
            <a:off x="5720543" y="2802171"/>
            <a:ext cx="1" cy="1083735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1" name="Textfeld 21"/>
          <p:cNvSpPr txBox="1"/>
          <p:nvPr/>
        </p:nvSpPr>
        <p:spPr>
          <a:xfrm>
            <a:off x="3517900" y="3214395"/>
            <a:ext cx="2006600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i="1" sz="1100"/>
            </a:lvl1pPr>
          </a:lstStyle>
          <a:p>
            <a:pPr/>
            <a:r>
              <a:t>Offener Funkstandard</a:t>
            </a:r>
          </a:p>
        </p:txBody>
      </p:sp>
      <p:sp>
        <p:nvSpPr>
          <p:cNvPr id="182" name="Gerade Verbindung 22"/>
          <p:cNvSpPr/>
          <p:nvPr/>
        </p:nvSpPr>
        <p:spPr>
          <a:xfrm>
            <a:off x="3460286" y="3107266"/>
            <a:ext cx="1" cy="1083735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3" name="Textfeld 23"/>
          <p:cNvSpPr txBox="1"/>
          <p:nvPr/>
        </p:nvSpPr>
        <p:spPr>
          <a:xfrm>
            <a:off x="7278496" y="3170059"/>
            <a:ext cx="134340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i="1" sz="1100"/>
            </a:lvl1pPr>
          </a:lstStyle>
          <a:p>
            <a:pPr/>
            <a:r>
              <a:t>Einfach zu installieren und anzuwenden</a:t>
            </a:r>
          </a:p>
        </p:txBody>
      </p:sp>
      <p:sp>
        <p:nvSpPr>
          <p:cNvPr id="184" name="Gerade Verbindung 24"/>
          <p:cNvSpPr/>
          <p:nvPr/>
        </p:nvSpPr>
        <p:spPr>
          <a:xfrm>
            <a:off x="7220883" y="3062931"/>
            <a:ext cx="1" cy="1083735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5" name="Foliennummernplatzhalter 29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Fußzeilenplatzhalter 3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188" name="Titel 1"/>
          <p:cNvSpPr txBox="1"/>
          <p:nvPr>
            <p:ph type="title"/>
          </p:nvPr>
        </p:nvSpPr>
        <p:spPr>
          <a:xfrm>
            <a:off x="430214" y="956613"/>
            <a:ext cx="6662736" cy="688351"/>
          </a:xfrm>
          <a:prstGeom prst="rect">
            <a:avLst/>
          </a:prstGeom>
        </p:spPr>
        <p:txBody>
          <a:bodyPr/>
          <a:lstStyle/>
          <a:p>
            <a:pPr/>
            <a:r>
              <a:t>Ihre Chancen </a:t>
            </a:r>
          </a:p>
        </p:txBody>
      </p:sp>
      <p:sp>
        <p:nvSpPr>
          <p:cNvPr id="189" name="Datumsplatzhalter 6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July 23</a:t>
            </a:r>
          </a:p>
        </p:txBody>
      </p:sp>
      <p:sp>
        <p:nvSpPr>
          <p:cNvPr id="190" name="Textplatzhalter 5"/>
          <p:cNvSpPr txBox="1"/>
          <p:nvPr>
            <p:ph type="body" sz="quarter" idx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/>
            <a:r>
              <a:t>1. Ihre Chancen </a:t>
            </a:r>
          </a:p>
        </p:txBody>
      </p:sp>
      <p:grpSp>
        <p:nvGrpSpPr>
          <p:cNvPr id="193" name="Inhaltsplatzhalter 2"/>
          <p:cNvGrpSpPr/>
          <p:nvPr/>
        </p:nvGrpSpPr>
        <p:grpSpPr>
          <a:xfrm>
            <a:off x="0" y="1808163"/>
            <a:ext cx="4298868" cy="643467"/>
            <a:chOff x="0" y="0"/>
            <a:chExt cx="4298867" cy="643466"/>
          </a:xfrm>
        </p:grpSpPr>
        <p:sp>
          <p:nvSpPr>
            <p:cNvPr id="191" name="Rectangle"/>
            <p:cNvSpPr/>
            <p:nvPr/>
          </p:nvSpPr>
          <p:spPr>
            <a:xfrm>
              <a:off x="0" y="-1"/>
              <a:ext cx="4298868" cy="64346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30000"/>
                </a:lnSpc>
                <a:defRPr sz="1100"/>
              </a:pPr>
            </a:p>
          </p:txBody>
        </p:sp>
        <p:sp>
          <p:nvSpPr>
            <p:cNvPr id="192" name="80% Energie- bzw. CO2-Senkung bis 2050 Klimaneutrale Kontinente bis 2050"/>
            <p:cNvSpPr txBox="1"/>
            <p:nvPr/>
          </p:nvSpPr>
          <p:spPr>
            <a:xfrm>
              <a:off x="144000" y="-1"/>
              <a:ext cx="4010869" cy="580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000" tIns="36000" rIns="36000" bIns="36000" numCol="1" anchor="t">
              <a:spAutoFit/>
            </a:bodyPr>
            <a:lstStyle/>
            <a:p>
              <a:pPr indent="258763">
                <a:lnSpc>
                  <a:spcPct val="130000"/>
                </a:lnSpc>
                <a:defRPr sz="1300">
                  <a:solidFill>
                    <a:srgbClr val="FFFFFF"/>
                  </a:solidFill>
                </a:defRPr>
              </a:pPr>
              <a:r>
                <a:t>80% Energie- bzw. CO</a:t>
              </a:r>
              <a:r>
                <a:rPr baseline="-25000"/>
                <a:t>2</a:t>
              </a:r>
              <a:r>
                <a:t>-Senkung bis 2050</a:t>
              </a:r>
              <a:br/>
              <a:r>
                <a:t>Klimaneutrale Kontinente bis 2050 </a:t>
              </a:r>
            </a:p>
          </p:txBody>
        </p:sp>
      </p:grpSp>
      <p:sp>
        <p:nvSpPr>
          <p:cNvPr id="194" name="Textfeld 11"/>
          <p:cNvSpPr txBox="1"/>
          <p:nvPr/>
        </p:nvSpPr>
        <p:spPr>
          <a:xfrm>
            <a:off x="2025466" y="3035380"/>
            <a:ext cx="147159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i="1" sz="1100"/>
            </a:lvl1pPr>
          </a:lstStyle>
          <a:p>
            <a:pPr/>
            <a:r>
              <a:t>Gebäude verbrauchen 40% des gesamten Energiebedarfs</a:t>
            </a:r>
          </a:p>
        </p:txBody>
      </p:sp>
      <p:sp>
        <p:nvSpPr>
          <p:cNvPr id="195" name="Gerade Verbindung 16"/>
          <p:cNvSpPr/>
          <p:nvPr/>
        </p:nvSpPr>
        <p:spPr>
          <a:xfrm flipH="1">
            <a:off x="1967852" y="2928252"/>
            <a:ext cx="1" cy="1083735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6" name="Textfeld 21"/>
          <p:cNvSpPr txBox="1"/>
          <p:nvPr/>
        </p:nvSpPr>
        <p:spPr>
          <a:xfrm>
            <a:off x="4778986" y="2749294"/>
            <a:ext cx="160694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i="1" sz="1100"/>
            </a:lvl1pPr>
          </a:lstStyle>
          <a:p>
            <a:pPr/>
            <a:r>
              <a:t>Sensordaten optimieren Energie-einsparung</a:t>
            </a:r>
          </a:p>
        </p:txBody>
      </p:sp>
      <p:sp>
        <p:nvSpPr>
          <p:cNvPr id="197" name="Gerade Verbindung 22"/>
          <p:cNvSpPr/>
          <p:nvPr/>
        </p:nvSpPr>
        <p:spPr>
          <a:xfrm>
            <a:off x="4721373" y="2642166"/>
            <a:ext cx="1" cy="1083735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8" name="Textfeld 23"/>
          <p:cNvSpPr txBox="1"/>
          <p:nvPr/>
        </p:nvSpPr>
        <p:spPr>
          <a:xfrm>
            <a:off x="7358991" y="3018008"/>
            <a:ext cx="1343406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i="1" sz="1100"/>
            </a:lvl1pPr>
          </a:lstStyle>
          <a:p>
            <a:pPr/>
            <a:r>
              <a:t>Flexibilität</a:t>
            </a:r>
          </a:p>
        </p:txBody>
      </p:sp>
      <p:sp>
        <p:nvSpPr>
          <p:cNvPr id="199" name="Gerade Verbindung 24"/>
          <p:cNvSpPr/>
          <p:nvPr/>
        </p:nvSpPr>
        <p:spPr>
          <a:xfrm>
            <a:off x="7301378" y="2910879"/>
            <a:ext cx="1" cy="1083736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grpSp>
        <p:nvGrpSpPr>
          <p:cNvPr id="202" name="Inhaltsplatzhalter 2"/>
          <p:cNvGrpSpPr/>
          <p:nvPr/>
        </p:nvGrpSpPr>
        <p:grpSpPr>
          <a:xfrm>
            <a:off x="-1" y="5132628"/>
            <a:ext cx="4030135" cy="643467"/>
            <a:chOff x="0" y="0"/>
            <a:chExt cx="4030133" cy="643466"/>
          </a:xfrm>
        </p:grpSpPr>
        <p:sp>
          <p:nvSpPr>
            <p:cNvPr id="200" name="Rectangle"/>
            <p:cNvSpPr/>
            <p:nvPr/>
          </p:nvSpPr>
          <p:spPr>
            <a:xfrm>
              <a:off x="-1" y="-1"/>
              <a:ext cx="4030135" cy="64346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30000"/>
                </a:lnSpc>
                <a:defRPr sz="1100"/>
              </a:pPr>
            </a:p>
          </p:txBody>
        </p:sp>
        <p:sp>
          <p:nvSpPr>
            <p:cNvPr id="201" name="Fokus auf Gesundheit &amp; Wohlbefinden On Demand- &amp; Sharing-Gesellschaft"/>
            <p:cNvSpPr txBox="1"/>
            <p:nvPr/>
          </p:nvSpPr>
          <p:spPr>
            <a:xfrm>
              <a:off x="143999" y="-1"/>
              <a:ext cx="3742135" cy="539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000" tIns="36000" rIns="36000" bIns="36000" numCol="1" anchor="t">
              <a:spAutoFit/>
            </a:bodyPr>
            <a:lstStyle/>
            <a:p>
              <a:pPr indent="258763">
                <a:lnSpc>
                  <a:spcPct val="130000"/>
                </a:lnSpc>
                <a:defRPr sz="1300">
                  <a:solidFill>
                    <a:srgbClr val="FFFFFF"/>
                  </a:solidFill>
                </a:defRPr>
              </a:pPr>
              <a:r>
                <a:t>Fokus auf Gesundheit &amp; Wohlbefinden</a:t>
              </a:r>
              <a:br/>
              <a:r>
                <a:t>On Demand- &amp; Sharing-Gesellschaft </a:t>
              </a:r>
            </a:p>
          </p:txBody>
        </p:sp>
      </p:grpSp>
      <p:sp>
        <p:nvSpPr>
          <p:cNvPr id="203" name="Foliennummernplatzhalter 7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3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Fußzeilenplatzhalter 2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206" name="Datumsplatzhalter 1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July 23</a:t>
            </a:r>
          </a:p>
        </p:txBody>
      </p:sp>
      <p:sp>
        <p:nvSpPr>
          <p:cNvPr id="207" name="Foliennummernplatzhalter 7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8" name="Textplatzhalter 3"/>
          <p:cNvSpPr txBox="1"/>
          <p:nvPr>
            <p:ph type="body" sz="quarter" idx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2. Nutzen für Anwender </a:t>
            </a:r>
          </a:p>
        </p:txBody>
      </p:sp>
      <p:sp>
        <p:nvSpPr>
          <p:cNvPr id="209" name="Titel 4"/>
          <p:cNvSpPr txBox="1"/>
          <p:nvPr>
            <p:ph type="title"/>
          </p:nvPr>
        </p:nvSpPr>
        <p:spPr>
          <a:xfrm>
            <a:off x="430213" y="956613"/>
            <a:ext cx="3272030" cy="688351"/>
          </a:xfrm>
          <a:prstGeom prst="rect">
            <a:avLst/>
          </a:prstGeom>
        </p:spPr>
        <p:txBody>
          <a:bodyPr/>
          <a:lstStyle/>
          <a:p>
            <a:pPr/>
            <a:r>
              <a:t>Nutzen für Anwender </a:t>
            </a:r>
          </a:p>
        </p:txBody>
      </p:sp>
      <p:sp>
        <p:nvSpPr>
          <p:cNvPr id="210" name="Inhaltsplatzhalter 5"/>
          <p:cNvSpPr txBox="1"/>
          <p:nvPr/>
        </p:nvSpPr>
        <p:spPr>
          <a:xfrm>
            <a:off x="430212" y="1808163"/>
            <a:ext cx="3272030" cy="436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130000"/>
              </a:lnSpc>
              <a:defRPr sz="1100"/>
            </a:pPr>
            <a:r>
              <a:t>Bauzeit und -kosten</a:t>
            </a:r>
          </a:p>
          <a:p>
            <a:pPr lvl="1" marL="177800" indent="-177800">
              <a:lnSpc>
                <a:spcPct val="130000"/>
              </a:lnSpc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t>Einsparung von bis zu 15% in Neubauten, von bis zu 80% bei Umbauten</a:t>
            </a:r>
          </a:p>
          <a:p>
            <a:pPr>
              <a:lnSpc>
                <a:spcPct val="130000"/>
              </a:lnSpc>
              <a:defRPr sz="1100"/>
            </a:pPr>
            <a:br/>
            <a:r>
              <a:t>Gesundheit &amp; Wohlbefinden </a:t>
            </a:r>
          </a:p>
          <a:p>
            <a:pPr lvl="1" marL="177800" indent="-177800">
              <a:lnSpc>
                <a:spcPct val="130000"/>
              </a:lnSpc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t>15%iger Anstieg von Motivation &amp; Produktivität der Beschäftigten</a:t>
            </a:r>
          </a:p>
          <a:p>
            <a:pPr>
              <a:lnSpc>
                <a:spcPct val="130000"/>
              </a:lnSpc>
              <a:defRPr sz="1100"/>
            </a:pPr>
            <a:br/>
            <a:r>
              <a:t>Flächenoptimierung</a:t>
            </a:r>
          </a:p>
          <a:p>
            <a:pPr lvl="1" marL="177800" indent="-177800">
              <a:lnSpc>
                <a:spcPct val="130000"/>
              </a:lnSpc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t>25% weniger Raum- und Betriebskosten</a:t>
            </a:r>
          </a:p>
          <a:p>
            <a:pPr>
              <a:lnSpc>
                <a:spcPct val="130000"/>
              </a:lnSpc>
              <a:defRPr sz="1100"/>
            </a:pPr>
            <a:br/>
            <a:r>
              <a:t>Energie &amp; CO</a:t>
            </a:r>
            <a:r>
              <a:rPr baseline="-25000"/>
              <a:t>2</a:t>
            </a:r>
            <a:r>
              <a:t>-Einsparung</a:t>
            </a:r>
          </a:p>
          <a:p>
            <a:pPr lvl="1" marL="177800" indent="-177800">
              <a:lnSpc>
                <a:spcPct val="130000"/>
              </a:lnSpc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t>Meist um die 30% in gewerblich genutzten Immobilien </a:t>
            </a:r>
          </a:p>
          <a:p>
            <a:pPr>
              <a:lnSpc>
                <a:spcPct val="130000"/>
              </a:lnSpc>
              <a:defRPr sz="1100"/>
            </a:pPr>
            <a:br/>
            <a:r>
              <a:t>Nachhaltigkeit</a:t>
            </a:r>
          </a:p>
          <a:p>
            <a:pPr lvl="1" marL="177800" indent="-177800">
              <a:lnSpc>
                <a:spcPct val="130000"/>
              </a:lnSpc>
              <a:buClr>
                <a:schemeClr val="accent1"/>
              </a:buClr>
              <a:buSzPct val="100000"/>
              <a:buFont typeface="Lucida Grande"/>
              <a:buChar char="&gt;"/>
              <a:defRPr sz="1100"/>
            </a:pPr>
            <a:r>
              <a:t>Jahrzehntelang wartungsfrei</a:t>
            </a:r>
          </a:p>
        </p:txBody>
      </p:sp>
      <p:pic>
        <p:nvPicPr>
          <p:cNvPr id="211" name="Bild 8" descr="Bild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33513" y="391197"/>
            <a:ext cx="1080276" cy="500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Fußzeilenplatzhalter 3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216" name="Titel 1"/>
          <p:cNvSpPr txBox="1"/>
          <p:nvPr>
            <p:ph type="title"/>
          </p:nvPr>
        </p:nvSpPr>
        <p:spPr>
          <a:xfrm>
            <a:off x="430214" y="956613"/>
            <a:ext cx="6662736" cy="688351"/>
          </a:xfrm>
          <a:prstGeom prst="rect">
            <a:avLst/>
          </a:prstGeom>
        </p:spPr>
        <p:txBody>
          <a:bodyPr/>
          <a:lstStyle/>
          <a:p>
            <a:pPr/>
            <a:r>
              <a:t>Die EnOcean Alliance</a:t>
            </a:r>
          </a:p>
        </p:txBody>
      </p:sp>
      <p:sp>
        <p:nvSpPr>
          <p:cNvPr id="217" name="Inhaltsplatzhalter 2"/>
          <p:cNvSpPr txBox="1"/>
          <p:nvPr>
            <p:ph type="body" idx="1"/>
          </p:nvPr>
        </p:nvSpPr>
        <p:spPr>
          <a:xfrm>
            <a:off x="430213" y="1808163"/>
            <a:ext cx="6662738" cy="4502151"/>
          </a:xfrm>
          <a:prstGeom prst="rect">
            <a:avLst/>
          </a:prstGeom>
        </p:spPr>
        <p:txBody>
          <a:bodyPr/>
          <a:lstStyle/>
          <a:p>
            <a:pPr/>
            <a:r>
              <a:t>Die EnOcean Alliance ist ein internationaler Zusammenschluss führender Unternehmen der Gebäude- und IT-Branche. 2008 ins Leben gerufen, engagiert sich die offene Non-Profit-Gesellschaft für die Entwicklung und Vermarktung interoperabler, wartungsfreier und praxiserprobter Systemlösungen für Smart Homes, Smart Buildings und Smart Spaces auf Basis des EnOcean-Fundstandards (ISO/IEC 14543-3-10/11). </a:t>
            </a:r>
          </a:p>
        </p:txBody>
      </p:sp>
      <p:sp>
        <p:nvSpPr>
          <p:cNvPr id="218" name="Textplatzhalter 5"/>
          <p:cNvSpPr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3. Das sind wir </a:t>
            </a:r>
          </a:p>
        </p:txBody>
      </p:sp>
      <p:pic>
        <p:nvPicPr>
          <p:cNvPr id="219" name="Bild 10" descr="Bild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6197" y="1770830"/>
            <a:ext cx="566842" cy="529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Bild 11" descr="Bild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45078" y="1808163"/>
            <a:ext cx="468710" cy="46871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Datumsplatzhalter 6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July 23</a:t>
            </a:r>
          </a:p>
        </p:txBody>
      </p:sp>
      <p:sp>
        <p:nvSpPr>
          <p:cNvPr id="222" name="Foliennummernplatzhalter 7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Fußzeilenplatzhalter 3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225" name="Titel 1"/>
          <p:cNvSpPr txBox="1"/>
          <p:nvPr>
            <p:ph type="title"/>
          </p:nvPr>
        </p:nvSpPr>
        <p:spPr>
          <a:xfrm>
            <a:off x="430214" y="956613"/>
            <a:ext cx="6662736" cy="688351"/>
          </a:xfrm>
          <a:prstGeom prst="rect">
            <a:avLst/>
          </a:prstGeom>
        </p:spPr>
        <p:txBody>
          <a:bodyPr/>
          <a:lstStyle/>
          <a:p>
            <a:pPr/>
            <a:r>
              <a:t>Unsere Mission</a:t>
            </a:r>
          </a:p>
        </p:txBody>
      </p:sp>
      <p:sp>
        <p:nvSpPr>
          <p:cNvPr id="226" name="Inhaltsplatzhalter 10"/>
          <p:cNvSpPr txBox="1"/>
          <p:nvPr>
            <p:ph type="body" sz="quarter" idx="1"/>
          </p:nvPr>
        </p:nvSpPr>
        <p:spPr>
          <a:xfrm>
            <a:off x="430212" y="1808163"/>
            <a:ext cx="7561882" cy="1089773"/>
          </a:xfrm>
          <a:prstGeom prst="rect">
            <a:avLst/>
          </a:prstGeom>
        </p:spPr>
        <p:txBody>
          <a:bodyPr/>
          <a:lstStyle/>
          <a:p>
            <a:pPr/>
            <a:r>
              <a:t>Als weltweites Netzwerk von Experten aus der Gebäude- und IT-Branche und in enger Zusammenarbeit entwickeln die Mitgliedsunternehmen der EnOcean Alliance interoperable, wartungsfreie und praxis-erprobte Systemlösungen auf Basis des EnOcean-Fundstandards. Mit unserer jahrzehntelangen Erfahrung engagieren wir uns für gesündere, sicherere und nachhaltige Lebenswelten in Smart Homes, Smart Buildings und Smart Spaces zum Wohle aller.</a:t>
            </a:r>
          </a:p>
        </p:txBody>
      </p:sp>
      <p:sp>
        <p:nvSpPr>
          <p:cNvPr id="227" name="Datumsplatzhalter 6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Juli 23</a:t>
            </a:r>
          </a:p>
        </p:txBody>
      </p:sp>
      <p:sp>
        <p:nvSpPr>
          <p:cNvPr id="228" name="Foliennummernplatzhalter 7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29" name="Textplatzhalter 5"/>
          <p:cNvSpPr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4. Unsere Mission</a:t>
            </a:r>
          </a:p>
        </p:txBody>
      </p:sp>
      <p:sp>
        <p:nvSpPr>
          <p:cNvPr id="230" name="Textfeld 11"/>
          <p:cNvSpPr txBox="1"/>
          <p:nvPr/>
        </p:nvSpPr>
        <p:spPr>
          <a:xfrm>
            <a:off x="1757148" y="4672176"/>
            <a:ext cx="1471592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i="1" sz="1100"/>
            </a:lvl1pPr>
          </a:lstStyle>
          <a:p>
            <a:pPr/>
            <a:r>
              <a:t>Über 5.000 Produkte</a:t>
            </a:r>
          </a:p>
        </p:txBody>
      </p:sp>
      <p:sp>
        <p:nvSpPr>
          <p:cNvPr id="231" name="Gerade Verbindung 16"/>
          <p:cNvSpPr/>
          <p:nvPr/>
        </p:nvSpPr>
        <p:spPr>
          <a:xfrm flipH="1">
            <a:off x="1699535" y="4565048"/>
            <a:ext cx="1" cy="1083735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2" name="Textfeld 21"/>
          <p:cNvSpPr txBox="1"/>
          <p:nvPr/>
        </p:nvSpPr>
        <p:spPr>
          <a:xfrm>
            <a:off x="4260241" y="3938878"/>
            <a:ext cx="1606945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i="1" sz="1100"/>
            </a:lvl1pPr>
          </a:lstStyle>
          <a:p>
            <a:pPr/>
            <a:r>
              <a:t>Bewährt seit mehr als 18 Jahren</a:t>
            </a:r>
          </a:p>
        </p:txBody>
      </p:sp>
      <p:sp>
        <p:nvSpPr>
          <p:cNvPr id="233" name="Gerade Verbindung 22"/>
          <p:cNvSpPr/>
          <p:nvPr/>
        </p:nvSpPr>
        <p:spPr>
          <a:xfrm flipH="1">
            <a:off x="4202629" y="3831750"/>
            <a:ext cx="1" cy="2125118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4" name="Textfeld 23"/>
          <p:cNvSpPr txBox="1"/>
          <p:nvPr/>
        </p:nvSpPr>
        <p:spPr>
          <a:xfrm>
            <a:off x="7019122" y="4216536"/>
            <a:ext cx="134340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i="1" sz="1100"/>
            </a:pPr>
            <a:r>
              <a:t>Über 20.000.000</a:t>
            </a:r>
            <a:br/>
            <a:r>
              <a:t>Produkte im Einsatz</a:t>
            </a:r>
          </a:p>
        </p:txBody>
      </p:sp>
      <p:sp>
        <p:nvSpPr>
          <p:cNvPr id="235" name="Gerade Verbindung 24"/>
          <p:cNvSpPr/>
          <p:nvPr/>
        </p:nvSpPr>
        <p:spPr>
          <a:xfrm>
            <a:off x="6961510" y="4109408"/>
            <a:ext cx="1" cy="1083735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grpSp>
        <p:nvGrpSpPr>
          <p:cNvPr id="238" name="Inhaltsplatzhalter 2"/>
          <p:cNvGrpSpPr/>
          <p:nvPr/>
        </p:nvGrpSpPr>
        <p:grpSpPr>
          <a:xfrm>
            <a:off x="5384217" y="2941289"/>
            <a:ext cx="3759785" cy="643467"/>
            <a:chOff x="0" y="0"/>
            <a:chExt cx="3759784" cy="643466"/>
          </a:xfrm>
        </p:grpSpPr>
        <p:sp>
          <p:nvSpPr>
            <p:cNvPr id="236" name="Rectangle"/>
            <p:cNvSpPr/>
            <p:nvPr/>
          </p:nvSpPr>
          <p:spPr>
            <a:xfrm>
              <a:off x="-1" y="-1"/>
              <a:ext cx="3759786" cy="64346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30000"/>
                </a:lnSpc>
                <a:defRPr sz="1100"/>
              </a:pPr>
            </a:p>
          </p:txBody>
        </p:sp>
        <p:sp>
          <p:nvSpPr>
            <p:cNvPr id="237" name="400 Mitglieder mit interoperablen Produkten &amp; Lösungen"/>
            <p:cNvSpPr txBox="1"/>
            <p:nvPr/>
          </p:nvSpPr>
          <p:spPr>
            <a:xfrm>
              <a:off x="143999" y="-1"/>
              <a:ext cx="3471786" cy="539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000" tIns="36000" rIns="36000" bIns="36000" numCol="1" anchor="t">
              <a:spAutoFit/>
            </a:bodyPr>
            <a:lstStyle>
              <a:lvl1pPr indent="179387">
                <a:lnSpc>
                  <a:spcPct val="130000"/>
                </a:lnSpc>
                <a:defRPr sz="1300">
                  <a:solidFill>
                    <a:srgbClr val="FFFFFF"/>
                  </a:solidFill>
                </a:defRPr>
              </a:lvl1pPr>
            </a:lstStyle>
            <a:p>
              <a:pPr/>
              <a:r>
                <a:t>400 Mitglieder mit interoperablen Produkten &amp; Lösungen</a:t>
              </a:r>
            </a:p>
          </p:txBody>
        </p:sp>
      </p:grpSp>
      <p:sp>
        <p:nvSpPr>
          <p:cNvPr id="239" name="Textfeld 19"/>
          <p:cNvSpPr txBox="1"/>
          <p:nvPr/>
        </p:nvSpPr>
        <p:spPr>
          <a:xfrm>
            <a:off x="800153" y="3527312"/>
            <a:ext cx="1471591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i="1" sz="1100"/>
            </a:lvl1pPr>
          </a:lstStyle>
          <a:p>
            <a:pPr/>
            <a:r>
              <a:t>37 Länder </a:t>
            </a:r>
          </a:p>
        </p:txBody>
      </p:sp>
      <p:sp>
        <p:nvSpPr>
          <p:cNvPr id="240" name="Gerade Verbindung 20"/>
          <p:cNvSpPr/>
          <p:nvPr/>
        </p:nvSpPr>
        <p:spPr>
          <a:xfrm flipH="1">
            <a:off x="742539" y="3420184"/>
            <a:ext cx="1" cy="2465129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Fußzeilenplatzhalter 3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/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243" name="Datumsplatzhalter 2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700"/>
            </a:lvl1pPr>
          </a:lstStyle>
          <a:p>
            <a:pPr/>
            <a:r>
              <a:t>July 23</a:t>
            </a:r>
          </a:p>
        </p:txBody>
      </p:sp>
      <p:sp>
        <p:nvSpPr>
          <p:cNvPr id="244" name="Foliennummernplatzhalter 6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5" name="Textplatzhalter 5"/>
          <p:cNvSpPr txBox="1"/>
          <p:nvPr>
            <p:ph type="body" sz="quarter" idx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pPr/>
            <a:r>
              <a:t>5. Unsere Mitgliedsunternehmen  </a:t>
            </a:r>
          </a:p>
        </p:txBody>
      </p:sp>
      <p:sp>
        <p:nvSpPr>
          <p:cNvPr id="246" name="Titel 1"/>
          <p:cNvSpPr txBox="1"/>
          <p:nvPr>
            <p:ph type="title" idx="4294967295"/>
          </p:nvPr>
        </p:nvSpPr>
        <p:spPr>
          <a:xfrm>
            <a:off x="1188721" y="855837"/>
            <a:ext cx="6752906" cy="50231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1600"/>
            </a:lvl1pPr>
          </a:lstStyle>
          <a:p>
            <a:pPr/>
            <a:r>
              <a:t>Ein dynamisches Netzwerk für Smart Homes, Smart Buildings und Smart Spaces </a:t>
            </a:r>
          </a:p>
        </p:txBody>
      </p:sp>
      <p:pic>
        <p:nvPicPr>
          <p:cNvPr id="247" name="Members_Overview_Jun24_EN.png" descr="Members_Overview_Jun24_E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0181" y="1451619"/>
            <a:ext cx="5663638" cy="49458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Fußzeilenplatzhalter 2"/>
          <p:cNvSpPr txBox="1"/>
          <p:nvPr/>
        </p:nvSpPr>
        <p:spPr>
          <a:xfrm>
            <a:off x="430214" y="6490906"/>
            <a:ext cx="250446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EnOcean Alliance │ Graham Martin</a:t>
            </a:r>
          </a:p>
        </p:txBody>
      </p:sp>
      <p:sp>
        <p:nvSpPr>
          <p:cNvPr id="250" name="Datumsplatzhalter 1"/>
          <p:cNvSpPr txBox="1"/>
          <p:nvPr/>
        </p:nvSpPr>
        <p:spPr>
          <a:xfrm>
            <a:off x="3004494" y="6490906"/>
            <a:ext cx="71661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July 23</a:t>
            </a:r>
          </a:p>
        </p:txBody>
      </p:sp>
      <p:sp>
        <p:nvSpPr>
          <p:cNvPr id="251" name="Foliennummernplatzhalter 3"/>
          <p:cNvSpPr txBox="1"/>
          <p:nvPr>
            <p:ph type="sldNum" sz="quarter" idx="2"/>
          </p:nvPr>
        </p:nvSpPr>
        <p:spPr>
          <a:xfrm>
            <a:off x="8586788" y="649090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2" name="Textplatzhalter 4"/>
          <p:cNvSpPr txBox="1"/>
          <p:nvPr>
            <p:ph type="body" sz="quarter" idx="1"/>
          </p:nvPr>
        </p:nvSpPr>
        <p:spPr>
          <a:xfrm>
            <a:off x="430213" y="453580"/>
            <a:ext cx="6662738" cy="180001"/>
          </a:xfrm>
          <a:prstGeom prst="rect">
            <a:avLst/>
          </a:prstGeom>
        </p:spPr>
        <p:txBody>
          <a:bodyPr/>
          <a:lstStyle/>
          <a:p>
            <a:pPr/>
            <a:r>
              <a:t>6. Der EnOcean-Funkstandard</a:t>
            </a:r>
          </a:p>
        </p:txBody>
      </p:sp>
      <p:sp>
        <p:nvSpPr>
          <p:cNvPr id="253" name="Titel 5"/>
          <p:cNvSpPr txBox="1"/>
          <p:nvPr>
            <p:ph type="title"/>
          </p:nvPr>
        </p:nvSpPr>
        <p:spPr>
          <a:xfrm>
            <a:off x="430213" y="956613"/>
            <a:ext cx="3272030" cy="688351"/>
          </a:xfrm>
          <a:prstGeom prst="rect">
            <a:avLst/>
          </a:prstGeom>
        </p:spPr>
        <p:txBody>
          <a:bodyPr/>
          <a:lstStyle/>
          <a:p>
            <a:pPr/>
            <a:r>
              <a:t>EnOcean – Powered by </a:t>
            </a:r>
            <a:br/>
            <a:r>
              <a:t>Energy Harvesting</a:t>
            </a:r>
          </a:p>
        </p:txBody>
      </p:sp>
      <p:sp>
        <p:nvSpPr>
          <p:cNvPr id="254" name="Inhaltsplatzhalter 6"/>
          <p:cNvSpPr txBox="1"/>
          <p:nvPr/>
        </p:nvSpPr>
        <p:spPr>
          <a:xfrm>
            <a:off x="430213" y="1808163"/>
            <a:ext cx="3105416" cy="436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130000"/>
              </a:lnSpc>
              <a:defRPr sz="1100"/>
            </a:pPr>
            <a:r>
              <a:t>Der EnOcean-Funkstandard</a:t>
            </a:r>
            <a:br/>
            <a:r>
              <a:t>(ISO/IEC 14543-3-1X) ist optimiert für drahtlose Sensoren mit niedrigstem Energieverbrauch und Energy Harvesting, die ihre Energie aus der Umgebung beziehen – z.B. aus Bewegung, Licht oder Temperaturunterschieden. </a:t>
            </a:r>
          </a:p>
          <a:p>
            <a:pPr>
              <a:lnSpc>
                <a:spcPct val="130000"/>
              </a:lnSpc>
              <a:defRPr sz="1100"/>
            </a:pPr>
          </a:p>
          <a:p>
            <a:pPr>
              <a:lnSpc>
                <a:spcPct val="130000"/>
              </a:lnSpc>
              <a:defRPr sz="1100"/>
            </a:pPr>
            <a:r>
              <a:t>Dieses Prinzip ermöglicht wartungsfreie elektronische Steuerungssysteme. </a:t>
            </a:r>
          </a:p>
          <a:p>
            <a:pPr>
              <a:lnSpc>
                <a:spcPct val="130000"/>
              </a:lnSpc>
              <a:defRPr sz="1100"/>
            </a:pPr>
          </a:p>
          <a:p>
            <a:pPr>
              <a:lnSpc>
                <a:spcPct val="130000"/>
              </a:lnSpc>
              <a:defRPr sz="1100"/>
            </a:pPr>
            <a:r>
              <a:t>Im Bereich unter 1GHz eignet sich der EnOcean-Funkstandard optimal für den Einsatz in Gebäuden, da in Innenräumen eine Funkreichweite von 30m möglich ist.</a:t>
            </a:r>
          </a:p>
        </p:txBody>
      </p:sp>
      <p:pic>
        <p:nvPicPr>
          <p:cNvPr id="255" name="Bild 7" descr="Bild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34677" y="5324187"/>
            <a:ext cx="600951" cy="600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Bild 8" descr="Bild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83181" y="5324187"/>
            <a:ext cx="600951" cy="600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Bild 9" descr="Bild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7779" y="5324187"/>
            <a:ext cx="600951" cy="600951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Inhaltsplatzhalter 6"/>
          <p:cNvSpPr txBox="1"/>
          <p:nvPr/>
        </p:nvSpPr>
        <p:spPr>
          <a:xfrm>
            <a:off x="358661" y="6055664"/>
            <a:ext cx="1090248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30000"/>
              </a:lnSpc>
              <a:defRPr sz="1000">
                <a:solidFill>
                  <a:schemeClr val="accent2"/>
                </a:solidFill>
              </a:defRPr>
            </a:lvl1pPr>
          </a:lstStyle>
          <a:p>
            <a:pPr/>
            <a:r>
              <a:t>Europa, China</a:t>
            </a:r>
          </a:p>
        </p:txBody>
      </p:sp>
      <p:sp>
        <p:nvSpPr>
          <p:cNvPr id="259" name="Inhaltsplatzhalter 6"/>
          <p:cNvSpPr txBox="1"/>
          <p:nvPr/>
        </p:nvSpPr>
        <p:spPr>
          <a:xfrm>
            <a:off x="1520460" y="6055664"/>
            <a:ext cx="1090248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30000"/>
              </a:lnSpc>
              <a:defRPr sz="1000">
                <a:solidFill>
                  <a:schemeClr val="accent2"/>
                </a:solidFill>
              </a:defRPr>
            </a:lvl1pPr>
          </a:lstStyle>
          <a:p>
            <a:pPr/>
            <a:r>
              <a:t>Nordamerika</a:t>
            </a:r>
          </a:p>
        </p:txBody>
      </p:sp>
      <p:sp>
        <p:nvSpPr>
          <p:cNvPr id="260" name="Inhaltsplatzhalter 6"/>
          <p:cNvSpPr txBox="1"/>
          <p:nvPr/>
        </p:nvSpPr>
        <p:spPr>
          <a:xfrm>
            <a:off x="2690029" y="6055664"/>
            <a:ext cx="1090248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30000"/>
              </a:lnSpc>
              <a:defRPr sz="1000">
                <a:solidFill>
                  <a:schemeClr val="accent2"/>
                </a:solidFill>
              </a:defRPr>
            </a:lvl1pPr>
          </a:lstStyle>
          <a:p>
            <a:pPr/>
            <a:r>
              <a:t>Japan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-Design">
  <a:themeElements>
    <a:clrScheme name="Office-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7BF0D"/>
      </a:accent1>
      <a:accent2>
        <a:srgbClr val="002C60"/>
      </a:accent2>
      <a:accent3>
        <a:srgbClr val="999999"/>
      </a:accent3>
      <a:accent4>
        <a:srgbClr val="737373"/>
      </a:accent4>
      <a:accent5>
        <a:srgbClr val="BFBFBF"/>
      </a:accent5>
      <a:accent6>
        <a:srgbClr val="585858"/>
      </a:accent6>
      <a:hlink>
        <a:srgbClr val="0000FF"/>
      </a:hlink>
      <a:folHlink>
        <a:srgbClr val="FF00FF"/>
      </a:folHlink>
    </a:clrScheme>
    <a:fontScheme name="Office-Design">
      <a:majorFont>
        <a:latin typeface="Verdana"/>
        <a:ea typeface="Verdana"/>
        <a:cs typeface="Verdana"/>
      </a:majorFont>
      <a:minorFont>
        <a:latin typeface="Helvetica"/>
        <a:ea typeface="Helvetica"/>
        <a:cs typeface="Helvetica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-Design">
  <a:themeElements>
    <a:clrScheme name="Office-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7BF0D"/>
      </a:accent1>
      <a:accent2>
        <a:srgbClr val="002C60"/>
      </a:accent2>
      <a:accent3>
        <a:srgbClr val="999999"/>
      </a:accent3>
      <a:accent4>
        <a:srgbClr val="737373"/>
      </a:accent4>
      <a:accent5>
        <a:srgbClr val="BFBFBF"/>
      </a:accent5>
      <a:accent6>
        <a:srgbClr val="585858"/>
      </a:accent6>
      <a:hlink>
        <a:srgbClr val="0000FF"/>
      </a:hlink>
      <a:folHlink>
        <a:srgbClr val="FF00FF"/>
      </a:folHlink>
    </a:clrScheme>
    <a:fontScheme name="Office-Design">
      <a:majorFont>
        <a:latin typeface="Verdana"/>
        <a:ea typeface="Verdana"/>
        <a:cs typeface="Verdana"/>
      </a:majorFont>
      <a:minorFont>
        <a:latin typeface="Helvetica"/>
        <a:ea typeface="Helvetica"/>
        <a:cs typeface="Helvetica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